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9" r:id="rId4"/>
    <p:sldId id="261" r:id="rId5"/>
    <p:sldId id="260" r:id="rId6"/>
    <p:sldId id="262" r:id="rId7"/>
    <p:sldId id="263" r:id="rId8"/>
    <p:sldId id="264" r:id="rId9"/>
    <p:sldId id="265" r:id="rId10"/>
    <p:sldId id="266" r:id="rId11"/>
    <p:sldId id="267" r:id="rId12"/>
    <p:sldId id="268" r:id="rId13"/>
    <p:sldId id="270" r:id="rId14"/>
    <p:sldId id="271" r:id="rId15"/>
    <p:sldId id="272" r:id="rId16"/>
    <p:sldId id="273"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52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9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80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57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82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81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1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99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87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38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08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01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30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50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medijskapismenost.raskrinkavanje.ba/kako-se-odbraniti-od-manipulacija/kako-provjeriti-medijske-informacije/ko-je-objavio-informaciju/"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medijskapismenost.raskrinkavanje.ba/kako-se-odbraniti-od-manipulacija/kako-provjeriti-medijske-informacije/kako-koristiti-naprednu-google-pretragu/"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medijskapismenost.raskrinkavanje.ba/kako-se-odbraniti-od-manipulacija/kako-provjeriti-medijske-informacije/kako-provjeriti-fotografije-i-video-snimke/"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55" name="Google Shape;55;p13"/>
          <p:cNvPicPr preferRelativeResize="0"/>
          <p:nvPr/>
        </p:nvPicPr>
        <p:blipFill>
          <a:blip r:embed="rId4">
            <a:alphaModFix/>
          </a:blip>
          <a:stretch>
            <a:fillRect/>
          </a:stretch>
        </p:blipFill>
        <p:spPr>
          <a:xfrm>
            <a:off x="452324" y="199538"/>
            <a:ext cx="1411251" cy="437575"/>
          </a:xfrm>
          <a:prstGeom prst="rect">
            <a:avLst/>
          </a:prstGeom>
          <a:noFill/>
          <a:ln>
            <a:noFill/>
          </a:ln>
        </p:spPr>
      </p:pic>
      <p:pic>
        <p:nvPicPr>
          <p:cNvPr id="56" name="Google Shape;56;p13"/>
          <p:cNvPicPr preferRelativeResize="0"/>
          <p:nvPr/>
        </p:nvPicPr>
        <p:blipFill>
          <a:blip r:embed="rId5">
            <a:alphaModFix/>
          </a:blip>
          <a:stretch>
            <a:fillRect/>
          </a:stretch>
        </p:blipFill>
        <p:spPr>
          <a:xfrm>
            <a:off x="8169701" y="199550"/>
            <a:ext cx="523924" cy="483775"/>
          </a:xfrm>
          <a:prstGeom prst="rect">
            <a:avLst/>
          </a:prstGeom>
          <a:noFill/>
          <a:ln>
            <a:noFill/>
          </a:ln>
        </p:spPr>
      </p:pic>
      <p:sp>
        <p:nvSpPr>
          <p:cNvPr id="2" name="TextBox 1">
            <a:extLst>
              <a:ext uri="{FF2B5EF4-FFF2-40B4-BE49-F238E27FC236}">
                <a16:creationId xmlns:a16="http://schemas.microsoft.com/office/drawing/2014/main" id="{B36C3B9E-F375-BD30-E4FD-B1C0A9A7DFA0}"/>
              </a:ext>
            </a:extLst>
          </p:cNvPr>
          <p:cNvSpPr txBox="1"/>
          <p:nvPr/>
        </p:nvSpPr>
        <p:spPr>
          <a:xfrm>
            <a:off x="1975306" y="1541052"/>
            <a:ext cx="5193382" cy="523220"/>
          </a:xfrm>
          <a:prstGeom prst="rect">
            <a:avLst/>
          </a:prstGeom>
          <a:noFill/>
        </p:spPr>
        <p:txBody>
          <a:bodyPr wrap="square" rtlCol="0">
            <a:spAutoFit/>
          </a:bodyPr>
          <a:lstStyle/>
          <a:p>
            <a:r>
              <a:rPr lang="en-GB" sz="2800" dirty="0" err="1">
                <a:solidFill>
                  <a:schemeClr val="accent1">
                    <a:lumMod val="50000"/>
                  </a:schemeClr>
                </a:solidFill>
                <a:latin typeface="Geomanist Light" panose="02000503000000020004" pitchFamily="2" charset="77"/>
              </a:rPr>
              <a:t>Digitalna</a:t>
            </a:r>
            <a:r>
              <a:rPr lang="en-GB" sz="2800" dirty="0">
                <a:solidFill>
                  <a:schemeClr val="accent1">
                    <a:lumMod val="50000"/>
                  </a:schemeClr>
                </a:solidFill>
                <a:latin typeface="Geomanist Light" panose="02000503000000020004" pitchFamily="2" charset="77"/>
              </a:rPr>
              <a:t> </a:t>
            </a:r>
            <a:r>
              <a:rPr lang="en-GB" sz="2800" dirty="0" err="1">
                <a:solidFill>
                  <a:schemeClr val="accent1">
                    <a:lumMod val="50000"/>
                  </a:schemeClr>
                </a:solidFill>
                <a:latin typeface="Geomanist Light" panose="02000503000000020004" pitchFamily="2" charset="77"/>
              </a:rPr>
              <a:t>forenzika</a:t>
            </a:r>
            <a:r>
              <a:rPr lang="en-GB" sz="2800" dirty="0">
                <a:solidFill>
                  <a:schemeClr val="accent1">
                    <a:lumMod val="50000"/>
                  </a:schemeClr>
                </a:solidFill>
                <a:latin typeface="Geomanist Light" panose="02000503000000020004" pitchFamily="2" charset="77"/>
              </a:rPr>
              <a:t> / fact-checking</a:t>
            </a:r>
          </a:p>
        </p:txBody>
      </p:sp>
      <p:sp>
        <p:nvSpPr>
          <p:cNvPr id="7" name="TextBox 6">
            <a:extLst>
              <a:ext uri="{FF2B5EF4-FFF2-40B4-BE49-F238E27FC236}">
                <a16:creationId xmlns:a16="http://schemas.microsoft.com/office/drawing/2014/main" id="{A16E2F60-9621-4CD9-A3AD-4E804B632B34}"/>
              </a:ext>
            </a:extLst>
          </p:cNvPr>
          <p:cNvSpPr txBox="1"/>
          <p:nvPr/>
        </p:nvSpPr>
        <p:spPr>
          <a:xfrm>
            <a:off x="2503962" y="3031383"/>
            <a:ext cx="4136070" cy="307777"/>
          </a:xfrm>
          <a:prstGeom prst="rect">
            <a:avLst/>
          </a:prstGeom>
          <a:noFill/>
        </p:spPr>
        <p:txBody>
          <a:bodyPr wrap="square" rtlCol="0">
            <a:spAutoFit/>
          </a:bodyPr>
          <a:lstStyle/>
          <a:p>
            <a:r>
              <a:rPr lang="bs-Latn-BA" dirty="0"/>
              <a:t>Emir Zulejhić – UG „Zašto ne“ / Raskrinkavanje.ba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956930" y="957638"/>
            <a:ext cx="7378744" cy="584775"/>
          </a:xfrm>
          <a:prstGeom prst="rect">
            <a:avLst/>
          </a:prstGeom>
          <a:noFill/>
        </p:spPr>
        <p:txBody>
          <a:bodyPr wrap="square" rtlCol="0">
            <a:spAutoFit/>
          </a:bodyPr>
          <a:lstStyle/>
          <a:p>
            <a:r>
              <a:rPr lang="bs-Latn-BA" sz="3200" dirty="0"/>
              <a:t>Analiza izvora na društvenim mrežama</a:t>
            </a:r>
          </a:p>
        </p:txBody>
      </p:sp>
      <p:sp>
        <p:nvSpPr>
          <p:cNvPr id="10" name="TextBox 9">
            <a:extLst>
              <a:ext uri="{FF2B5EF4-FFF2-40B4-BE49-F238E27FC236}">
                <a16:creationId xmlns:a16="http://schemas.microsoft.com/office/drawing/2014/main" id="{BE68FDC9-07C2-4029-9E8D-56A1D398D2F5}"/>
              </a:ext>
            </a:extLst>
          </p:cNvPr>
          <p:cNvSpPr txBox="1"/>
          <p:nvPr/>
        </p:nvSpPr>
        <p:spPr>
          <a:xfrm>
            <a:off x="808326" y="1645015"/>
            <a:ext cx="7719237" cy="3539430"/>
          </a:xfrm>
          <a:prstGeom prst="rect">
            <a:avLst/>
          </a:prstGeom>
          <a:noFill/>
        </p:spPr>
        <p:txBody>
          <a:bodyPr wrap="square" rtlCol="0">
            <a:spAutoFit/>
          </a:bodyPr>
          <a:lstStyle/>
          <a:p>
            <a:r>
              <a:rPr lang="bs-Latn-BA" sz="1600" dirty="0"/>
              <a:t>Ukoliko informaciju čitamo ili gledamo na društvenim mrežama, bitno je da znamo ko stoji iza profila čiju objavu gledamo. </a:t>
            </a:r>
          </a:p>
          <a:p>
            <a:endParaRPr lang="bs-Latn-BA" sz="1600" dirty="0"/>
          </a:p>
          <a:p>
            <a:r>
              <a:rPr lang="bs-Latn-BA" sz="1600" dirty="0"/>
              <a:t>Da li je u pitanju profil neke poznate medijske kuće, nevladine organizacije, firme ili „influensera/ke“? Da li uopšte znamo ko stoji iza profila koji gledamo? Kada je profil kreiran i kakav sadržaj inače objavljuje?</a:t>
            </a:r>
          </a:p>
          <a:p>
            <a:endParaRPr lang="bs-Latn-BA" sz="1600" dirty="0"/>
          </a:p>
          <a:p>
            <a:r>
              <a:rPr lang="bs-Latn-BA" sz="1600" dirty="0"/>
              <a:t>Sve su to pitanja koja moramo sabi sebi postavljati i tragati za odgovorima.</a:t>
            </a:r>
          </a:p>
          <a:p>
            <a:endParaRPr lang="bs-Latn-BA" sz="1600" dirty="0"/>
          </a:p>
          <a:p>
            <a:r>
              <a:rPr lang="bs-Latn-BA" sz="1600" dirty="0"/>
              <a:t>Saznaj više o analizi izvora na ovom linku: </a:t>
            </a:r>
            <a:r>
              <a:rPr lang="bs-Latn-BA" sz="1600" dirty="0">
                <a:hlinkClick r:id="rId6"/>
              </a:rPr>
              <a:t>https://medijskapismenost.raskrinkavanje.ba/kako-se-odbraniti-od-manipulacija/kako-provjeriti-medijske-informacije/ko-je-objavio-informaciju/</a:t>
            </a:r>
            <a:r>
              <a:rPr lang="bs-Latn-BA" sz="1600" dirty="0"/>
              <a:t> </a:t>
            </a:r>
          </a:p>
          <a:p>
            <a:endParaRPr lang="bs-Latn-BA" sz="1600" dirty="0"/>
          </a:p>
          <a:p>
            <a:endParaRPr lang="bs-Latn-BA" sz="1600" dirty="0"/>
          </a:p>
        </p:txBody>
      </p:sp>
    </p:spTree>
    <p:extLst>
      <p:ext uri="{BB962C8B-B14F-4D97-AF65-F5344CB8AC3E}">
        <p14:creationId xmlns:p14="http://schemas.microsoft.com/office/powerpoint/2010/main" val="37678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2479372" y="910425"/>
            <a:ext cx="3615070" cy="584775"/>
          </a:xfrm>
          <a:prstGeom prst="rect">
            <a:avLst/>
          </a:prstGeom>
          <a:noFill/>
        </p:spPr>
        <p:txBody>
          <a:bodyPr wrap="square" rtlCol="0">
            <a:spAutoFit/>
          </a:bodyPr>
          <a:lstStyle/>
          <a:p>
            <a:r>
              <a:rPr lang="bs-Latn-BA" sz="3200" dirty="0"/>
              <a:t>Analiza informacija</a:t>
            </a:r>
          </a:p>
        </p:txBody>
      </p:sp>
      <p:sp>
        <p:nvSpPr>
          <p:cNvPr id="10" name="TextBox 9">
            <a:extLst>
              <a:ext uri="{FF2B5EF4-FFF2-40B4-BE49-F238E27FC236}">
                <a16:creationId xmlns:a16="http://schemas.microsoft.com/office/drawing/2014/main" id="{BE68FDC9-07C2-4029-9E8D-56A1D398D2F5}"/>
              </a:ext>
            </a:extLst>
          </p:cNvPr>
          <p:cNvSpPr txBox="1"/>
          <p:nvPr/>
        </p:nvSpPr>
        <p:spPr>
          <a:xfrm>
            <a:off x="368596" y="1495201"/>
            <a:ext cx="4088432" cy="2800767"/>
          </a:xfrm>
          <a:prstGeom prst="rect">
            <a:avLst/>
          </a:prstGeom>
          <a:noFill/>
        </p:spPr>
        <p:txBody>
          <a:bodyPr wrap="square" rtlCol="0">
            <a:spAutoFit/>
          </a:bodyPr>
          <a:lstStyle/>
          <a:p>
            <a:r>
              <a:rPr lang="bs-Latn-BA" sz="1600" dirty="0"/>
              <a:t>Tek kada smo sigurni da gledamo objavu nekog ozbiljnog i profesionalnog izvora, možemo početi posmatrati i samu objavu. </a:t>
            </a:r>
          </a:p>
          <a:p>
            <a:endParaRPr lang="bs-Latn-BA" sz="1600" dirty="0"/>
          </a:p>
          <a:p>
            <a:r>
              <a:rPr lang="bs-Latn-BA" sz="1600" dirty="0"/>
              <a:t>Svaka profesionalno objavljena informacija bi trebala da nam odgovori na 5 osnovnih pitanja prikazanih na slici desno. </a:t>
            </a:r>
          </a:p>
          <a:p>
            <a:endParaRPr lang="bs-Latn-BA" sz="1600" dirty="0"/>
          </a:p>
          <a:p>
            <a:r>
              <a:rPr lang="bs-Latn-BA" sz="1600" dirty="0"/>
              <a:t>Ako nakon gledanja ili čitanja nemamo odgovor na svih 5 pitanja, informaciju ne bi trebali uzimati zdravo za gotovo. </a:t>
            </a:r>
          </a:p>
        </p:txBody>
      </p:sp>
      <p:pic>
        <p:nvPicPr>
          <p:cNvPr id="8" name="Google Shape;447;p81">
            <a:extLst>
              <a:ext uri="{FF2B5EF4-FFF2-40B4-BE49-F238E27FC236}">
                <a16:creationId xmlns:a16="http://schemas.microsoft.com/office/drawing/2014/main" id="{5E079075-A3E4-461B-80FE-8B6A8A149961}"/>
              </a:ext>
            </a:extLst>
          </p:cNvPr>
          <p:cNvPicPr preferRelativeResize="0"/>
          <p:nvPr/>
        </p:nvPicPr>
        <p:blipFill>
          <a:blip r:embed="rId6">
            <a:alphaModFix/>
          </a:blip>
          <a:stretch>
            <a:fillRect/>
          </a:stretch>
        </p:blipFill>
        <p:spPr>
          <a:xfrm>
            <a:off x="4457028" y="1658575"/>
            <a:ext cx="4488497" cy="2427890"/>
          </a:xfrm>
          <a:prstGeom prst="rect">
            <a:avLst/>
          </a:prstGeom>
          <a:noFill/>
          <a:ln>
            <a:noFill/>
          </a:ln>
        </p:spPr>
      </p:pic>
    </p:spTree>
    <p:extLst>
      <p:ext uri="{BB962C8B-B14F-4D97-AF65-F5344CB8AC3E}">
        <p14:creationId xmlns:p14="http://schemas.microsoft.com/office/powerpoint/2010/main" val="172943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2573856" y="910425"/>
            <a:ext cx="3996284" cy="584775"/>
          </a:xfrm>
          <a:prstGeom prst="rect">
            <a:avLst/>
          </a:prstGeom>
          <a:noFill/>
        </p:spPr>
        <p:txBody>
          <a:bodyPr wrap="square" rtlCol="0">
            <a:spAutoFit/>
          </a:bodyPr>
          <a:lstStyle/>
          <a:p>
            <a:r>
              <a:rPr lang="bs-Latn-BA" sz="3200" dirty="0"/>
              <a:t>Pretraga informacija</a:t>
            </a:r>
          </a:p>
        </p:txBody>
      </p:sp>
      <p:sp>
        <p:nvSpPr>
          <p:cNvPr id="10" name="TextBox 9">
            <a:extLst>
              <a:ext uri="{FF2B5EF4-FFF2-40B4-BE49-F238E27FC236}">
                <a16:creationId xmlns:a16="http://schemas.microsoft.com/office/drawing/2014/main" id="{BE68FDC9-07C2-4029-9E8D-56A1D398D2F5}"/>
              </a:ext>
            </a:extLst>
          </p:cNvPr>
          <p:cNvSpPr txBox="1"/>
          <p:nvPr/>
        </p:nvSpPr>
        <p:spPr>
          <a:xfrm>
            <a:off x="723266" y="1753001"/>
            <a:ext cx="7910371" cy="2800767"/>
          </a:xfrm>
          <a:prstGeom prst="rect">
            <a:avLst/>
          </a:prstGeom>
          <a:noFill/>
        </p:spPr>
        <p:txBody>
          <a:bodyPr wrap="square" rtlCol="0">
            <a:spAutoFit/>
          </a:bodyPr>
          <a:lstStyle/>
          <a:p>
            <a:r>
              <a:rPr lang="bs-Latn-BA" sz="1600" dirty="0"/>
              <a:t>Ukoliko nakon čitanja ili gledanja informacija imamo odgovor na svih 5 zlatnih novinarskih pitanja, još uvijek je ne bi trebali prihvatiti kao činjenicu. </a:t>
            </a:r>
          </a:p>
          <a:p>
            <a:endParaRPr lang="bs-Latn-BA" sz="1600" dirty="0"/>
          </a:p>
          <a:p>
            <a:r>
              <a:rPr lang="bs-Latn-BA" sz="1600" dirty="0"/>
              <a:t>Ono što je potrebno uraditi dalje je provjeriti da li je još neko objavio istu informaciju? Pretragom ključnih rečenica ili riječi na Google-u ili nekom drugom pretraživaču, ili na društvenim mrežama, to možemo lako provjeriti. </a:t>
            </a:r>
          </a:p>
          <a:p>
            <a:endParaRPr lang="bs-Latn-BA" sz="1600" dirty="0"/>
          </a:p>
          <a:p>
            <a:r>
              <a:rPr lang="bs-Latn-BA" sz="1600" dirty="0"/>
              <a:t>Ako niko drugi nije objavio istu informaciju, ona vjerovatno nije tačna i potrebno je sačekati dodatne potvrde prije nego je prihvatimo kao istinitu. </a:t>
            </a:r>
          </a:p>
          <a:p>
            <a:endParaRPr lang="bs-Latn-BA" sz="1600" dirty="0"/>
          </a:p>
          <a:p>
            <a:r>
              <a:rPr lang="bs-Latn-BA" sz="1600" dirty="0"/>
              <a:t>Ako drugi jesu objavili istu informaciju, to još uvijek ne znači da je ona tačna!</a:t>
            </a:r>
          </a:p>
        </p:txBody>
      </p:sp>
    </p:spTree>
    <p:extLst>
      <p:ext uri="{BB962C8B-B14F-4D97-AF65-F5344CB8AC3E}">
        <p14:creationId xmlns:p14="http://schemas.microsoft.com/office/powerpoint/2010/main" val="113822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900223" y="910425"/>
            <a:ext cx="6655982" cy="584775"/>
          </a:xfrm>
          <a:prstGeom prst="rect">
            <a:avLst/>
          </a:prstGeom>
          <a:noFill/>
        </p:spPr>
        <p:txBody>
          <a:bodyPr wrap="square" rtlCol="0">
            <a:spAutoFit/>
          </a:bodyPr>
          <a:lstStyle/>
          <a:p>
            <a:r>
              <a:rPr lang="bs-Latn-BA" sz="3200" dirty="0"/>
              <a:t>Kako pametno pretraživati Google?</a:t>
            </a:r>
          </a:p>
        </p:txBody>
      </p:sp>
      <p:sp>
        <p:nvSpPr>
          <p:cNvPr id="10" name="TextBox 9">
            <a:extLst>
              <a:ext uri="{FF2B5EF4-FFF2-40B4-BE49-F238E27FC236}">
                <a16:creationId xmlns:a16="http://schemas.microsoft.com/office/drawing/2014/main" id="{BE68FDC9-07C2-4029-9E8D-56A1D398D2F5}"/>
              </a:ext>
            </a:extLst>
          </p:cNvPr>
          <p:cNvSpPr txBox="1"/>
          <p:nvPr/>
        </p:nvSpPr>
        <p:spPr>
          <a:xfrm>
            <a:off x="687824" y="2141941"/>
            <a:ext cx="7910371" cy="1077218"/>
          </a:xfrm>
          <a:prstGeom prst="rect">
            <a:avLst/>
          </a:prstGeom>
          <a:noFill/>
        </p:spPr>
        <p:txBody>
          <a:bodyPr wrap="square" rtlCol="0">
            <a:spAutoFit/>
          </a:bodyPr>
          <a:lstStyle/>
          <a:p>
            <a:r>
              <a:rPr lang="bs-Latn-BA" sz="1600" dirty="0"/>
              <a:t>Na ovom linku saznajte kako pametno koristiti Google i brzo doći do željenih rezultata koristeći se raznim jednostavnim trikovima: </a:t>
            </a:r>
            <a:r>
              <a:rPr lang="bs-Latn-BA" sz="1600" dirty="0">
                <a:hlinkClick r:id="rId6"/>
              </a:rPr>
              <a:t>https://medijskapismenost.raskrinkavanje.ba/kako-se-odbraniti-od-manipulacija/kako-provjeriti-medijske-informacije/kako-koristiti-naprednu-google-pretragu/</a:t>
            </a:r>
            <a:r>
              <a:rPr lang="bs-Latn-BA" sz="1600" dirty="0"/>
              <a:t> </a:t>
            </a:r>
          </a:p>
        </p:txBody>
      </p:sp>
    </p:spTree>
    <p:extLst>
      <p:ext uri="{BB962C8B-B14F-4D97-AF65-F5344CB8AC3E}">
        <p14:creationId xmlns:p14="http://schemas.microsoft.com/office/powerpoint/2010/main" val="263242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900223" y="910425"/>
            <a:ext cx="7910370" cy="584775"/>
          </a:xfrm>
          <a:prstGeom prst="rect">
            <a:avLst/>
          </a:prstGeom>
          <a:noFill/>
        </p:spPr>
        <p:txBody>
          <a:bodyPr wrap="square" rtlCol="0">
            <a:spAutoFit/>
          </a:bodyPr>
          <a:lstStyle/>
          <a:p>
            <a:r>
              <a:rPr lang="bs-Latn-BA" sz="3200" dirty="0"/>
              <a:t>Postoje li dokazi za objavljene informacije?</a:t>
            </a:r>
          </a:p>
        </p:txBody>
      </p:sp>
      <p:sp>
        <p:nvSpPr>
          <p:cNvPr id="10" name="TextBox 9">
            <a:extLst>
              <a:ext uri="{FF2B5EF4-FFF2-40B4-BE49-F238E27FC236}">
                <a16:creationId xmlns:a16="http://schemas.microsoft.com/office/drawing/2014/main" id="{BE68FDC9-07C2-4029-9E8D-56A1D398D2F5}"/>
              </a:ext>
            </a:extLst>
          </p:cNvPr>
          <p:cNvSpPr txBox="1"/>
          <p:nvPr/>
        </p:nvSpPr>
        <p:spPr>
          <a:xfrm>
            <a:off x="687824" y="2141941"/>
            <a:ext cx="7910371" cy="1815882"/>
          </a:xfrm>
          <a:prstGeom prst="rect">
            <a:avLst/>
          </a:prstGeom>
          <a:noFill/>
        </p:spPr>
        <p:txBody>
          <a:bodyPr wrap="square" rtlCol="0">
            <a:spAutoFit/>
          </a:bodyPr>
          <a:lstStyle/>
          <a:p>
            <a:r>
              <a:rPr lang="bs-Latn-BA" sz="1600" dirty="0"/>
              <a:t>Iduće pitanje koje sebi postavljamo dok kritički analiziramo medijski i sadžaj sa društvenih mreža, je da li postoje dokazi za informacije koje gledamo ili čitamo?</a:t>
            </a:r>
          </a:p>
          <a:p>
            <a:endParaRPr lang="bs-Latn-BA" sz="1600" dirty="0"/>
          </a:p>
          <a:p>
            <a:r>
              <a:rPr lang="bs-Latn-BA" sz="1600" dirty="0"/>
              <a:t>Dokazi za informacije mogu biti izjave relevantnih sagovornika, video snimci događaja, fotografije, kao i dokumenti.</a:t>
            </a:r>
          </a:p>
          <a:p>
            <a:endParaRPr lang="bs-Latn-BA" sz="1600" dirty="0"/>
          </a:p>
          <a:p>
            <a:r>
              <a:rPr lang="bs-Latn-BA" sz="1600" dirty="0"/>
              <a:t>Međutim, čak i ako dokazi za priču postoje, potrebno je utvrditi da li su oni tačni</a:t>
            </a:r>
          </a:p>
        </p:txBody>
      </p:sp>
    </p:spTree>
    <p:extLst>
      <p:ext uri="{BB962C8B-B14F-4D97-AF65-F5344CB8AC3E}">
        <p14:creationId xmlns:p14="http://schemas.microsoft.com/office/powerpoint/2010/main" val="94291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900223" y="910425"/>
            <a:ext cx="7910370" cy="584775"/>
          </a:xfrm>
          <a:prstGeom prst="rect">
            <a:avLst/>
          </a:prstGeom>
          <a:noFill/>
        </p:spPr>
        <p:txBody>
          <a:bodyPr wrap="square" rtlCol="0">
            <a:spAutoFit/>
          </a:bodyPr>
          <a:lstStyle/>
          <a:p>
            <a:r>
              <a:rPr lang="bs-Latn-BA" sz="3200" dirty="0"/>
              <a:t>Kako provjeriti je li opis fotografije tačan?</a:t>
            </a:r>
          </a:p>
        </p:txBody>
      </p:sp>
      <p:sp>
        <p:nvSpPr>
          <p:cNvPr id="10" name="TextBox 9">
            <a:extLst>
              <a:ext uri="{FF2B5EF4-FFF2-40B4-BE49-F238E27FC236}">
                <a16:creationId xmlns:a16="http://schemas.microsoft.com/office/drawing/2014/main" id="{BE68FDC9-07C2-4029-9E8D-56A1D398D2F5}"/>
              </a:ext>
            </a:extLst>
          </p:cNvPr>
          <p:cNvSpPr txBox="1"/>
          <p:nvPr/>
        </p:nvSpPr>
        <p:spPr>
          <a:xfrm>
            <a:off x="673648" y="1758409"/>
            <a:ext cx="7910371" cy="3293209"/>
          </a:xfrm>
          <a:prstGeom prst="rect">
            <a:avLst/>
          </a:prstGeom>
          <a:noFill/>
        </p:spPr>
        <p:txBody>
          <a:bodyPr wrap="square" rtlCol="0">
            <a:spAutoFit/>
          </a:bodyPr>
          <a:lstStyle/>
          <a:p>
            <a:r>
              <a:rPr lang="bs-Latn-BA" sz="1600" dirty="0"/>
              <a:t>Ukoliko je dokaz za informaciju fotografija, može se desiti da je fotografija autentična i originalna, ali da ne prikazuje ono što se tvrdi. </a:t>
            </a:r>
          </a:p>
          <a:p>
            <a:endParaRPr lang="bs-Latn-BA" sz="1600" dirty="0"/>
          </a:p>
          <a:p>
            <a:r>
              <a:rPr lang="bs-Latn-BA" sz="1600" dirty="0"/>
              <a:t>Kako bi provjerili da li na nekoj fotografiji vidimo zaista ono što nam neko nako kaže da vidimo, potrebno je provjeriti ko je još objavio istu tu fotografiju nekada ranije. </a:t>
            </a:r>
          </a:p>
          <a:p>
            <a:endParaRPr lang="bs-Latn-BA" sz="1600" dirty="0"/>
          </a:p>
          <a:p>
            <a:r>
              <a:rPr lang="bs-Latn-BA" sz="1600" dirty="0"/>
              <a:t>Da bi to uradili, moramo koristiti opciju pretraživanja fotografija na Google ili Yandex pretraživaču pretraživaču, ili na specijalnim alatima za pretragu fotografija. Kako da to uradimo, saznajte na ovom linku: </a:t>
            </a:r>
            <a:r>
              <a:rPr lang="bs-Latn-BA" sz="1600" dirty="0">
                <a:hlinkClick r:id="rId6"/>
              </a:rPr>
              <a:t>https://medijskapismenost.raskrinkavanje.ba/kako-se-odbraniti-od-manipulacija/kako-provjeriti-medijske-informacije/kako-provjeriti-fotografije-i-video-snimke/</a:t>
            </a:r>
            <a:r>
              <a:rPr lang="bs-Latn-BA" sz="1600" dirty="0"/>
              <a:t> </a:t>
            </a:r>
          </a:p>
          <a:p>
            <a:endParaRPr lang="bs-Latn-BA" sz="1600" dirty="0"/>
          </a:p>
          <a:p>
            <a:endParaRPr lang="bs-Latn-BA" sz="1600" dirty="0"/>
          </a:p>
        </p:txBody>
      </p:sp>
    </p:spTree>
    <p:extLst>
      <p:ext uri="{BB962C8B-B14F-4D97-AF65-F5344CB8AC3E}">
        <p14:creationId xmlns:p14="http://schemas.microsoft.com/office/powerpoint/2010/main" val="18933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900223" y="910425"/>
            <a:ext cx="7910370" cy="1077218"/>
          </a:xfrm>
          <a:prstGeom prst="rect">
            <a:avLst/>
          </a:prstGeom>
          <a:noFill/>
        </p:spPr>
        <p:txBody>
          <a:bodyPr wrap="square" rtlCol="0">
            <a:spAutoFit/>
          </a:bodyPr>
          <a:lstStyle/>
          <a:p>
            <a:r>
              <a:rPr lang="bs-Latn-BA" sz="3200" dirty="0"/>
              <a:t>Koga pitati ako ne možemo sami utvrditi tačnost?</a:t>
            </a:r>
          </a:p>
        </p:txBody>
      </p:sp>
      <p:sp>
        <p:nvSpPr>
          <p:cNvPr id="10" name="TextBox 9">
            <a:extLst>
              <a:ext uri="{FF2B5EF4-FFF2-40B4-BE49-F238E27FC236}">
                <a16:creationId xmlns:a16="http://schemas.microsoft.com/office/drawing/2014/main" id="{BE68FDC9-07C2-4029-9E8D-56A1D398D2F5}"/>
              </a:ext>
            </a:extLst>
          </p:cNvPr>
          <p:cNvSpPr txBox="1"/>
          <p:nvPr/>
        </p:nvSpPr>
        <p:spPr>
          <a:xfrm>
            <a:off x="616812" y="2371028"/>
            <a:ext cx="7910371" cy="1815882"/>
          </a:xfrm>
          <a:prstGeom prst="rect">
            <a:avLst/>
          </a:prstGeom>
          <a:noFill/>
        </p:spPr>
        <p:txBody>
          <a:bodyPr wrap="square" rtlCol="0">
            <a:spAutoFit/>
          </a:bodyPr>
          <a:lstStyle/>
          <a:p>
            <a:r>
              <a:rPr lang="bs-Latn-BA" sz="1600" dirty="0"/>
              <a:t>Ukoliko nam ne uspije da sami ustanovimo da li je neka nama bitna informacija istinita ili lažna, da li je neka fotografija montirana ili nije, uvijek se za pomoć možemo obratiti organizacijama i medijima koje se tim poslom bave profesionalno. </a:t>
            </a:r>
          </a:p>
          <a:p>
            <a:endParaRPr lang="bs-Latn-BA" sz="1600" dirty="0"/>
          </a:p>
          <a:p>
            <a:r>
              <a:rPr lang="bs-Latn-BA" sz="1600" dirty="0"/>
              <a:t>U BiH su to portali Istinomjer.ba i Raskrinkavanje.ba, kojima uvijek možete poslati poruku na Facebooku, Instagramu, Twitteru ili direktno pitem web stranice, sa zahtjevom za provjeru tačnosti neke informacije. </a:t>
            </a:r>
          </a:p>
        </p:txBody>
      </p:sp>
    </p:spTree>
    <p:extLst>
      <p:ext uri="{BB962C8B-B14F-4D97-AF65-F5344CB8AC3E}">
        <p14:creationId xmlns:p14="http://schemas.microsoft.com/office/powerpoint/2010/main" val="332356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2571147" y="1109838"/>
            <a:ext cx="4001701" cy="584775"/>
          </a:xfrm>
          <a:prstGeom prst="rect">
            <a:avLst/>
          </a:prstGeom>
          <a:noFill/>
        </p:spPr>
        <p:txBody>
          <a:bodyPr wrap="square" rtlCol="0">
            <a:spAutoFit/>
          </a:bodyPr>
          <a:lstStyle/>
          <a:p>
            <a:r>
              <a:rPr lang="bs-Latn-BA" sz="3200" dirty="0"/>
              <a:t>Šta je fact-checking?</a:t>
            </a:r>
          </a:p>
        </p:txBody>
      </p:sp>
      <p:sp>
        <p:nvSpPr>
          <p:cNvPr id="8" name="TextBox 7">
            <a:extLst>
              <a:ext uri="{FF2B5EF4-FFF2-40B4-BE49-F238E27FC236}">
                <a16:creationId xmlns:a16="http://schemas.microsoft.com/office/drawing/2014/main" id="{53DDDE4F-886D-421B-9D72-1ECD61F2AA25}"/>
              </a:ext>
            </a:extLst>
          </p:cNvPr>
          <p:cNvSpPr txBox="1"/>
          <p:nvPr/>
        </p:nvSpPr>
        <p:spPr>
          <a:xfrm>
            <a:off x="830952" y="2223308"/>
            <a:ext cx="7719237" cy="1569660"/>
          </a:xfrm>
          <a:prstGeom prst="rect">
            <a:avLst/>
          </a:prstGeom>
          <a:noFill/>
        </p:spPr>
        <p:txBody>
          <a:bodyPr wrap="square" rtlCol="0">
            <a:spAutoFit/>
          </a:bodyPr>
          <a:lstStyle/>
          <a:p>
            <a:r>
              <a:rPr lang="en-US" sz="1600" dirty="0" err="1"/>
              <a:t>Izraz</a:t>
            </a:r>
            <a:r>
              <a:rPr lang="en-US" sz="1600" dirty="0"/>
              <a:t> „</a:t>
            </a:r>
            <a:r>
              <a:rPr lang="en-US" sz="1600" i="1" dirty="0"/>
              <a:t>fact checking</a:t>
            </a:r>
            <a:r>
              <a:rPr lang="en-US" sz="1600" dirty="0"/>
              <a:t>“ </a:t>
            </a:r>
            <a:r>
              <a:rPr lang="en-US" sz="1600" dirty="0" err="1"/>
              <a:t>doslovno</a:t>
            </a:r>
            <a:r>
              <a:rPr lang="en-US" sz="1600" dirty="0"/>
              <a:t> </a:t>
            </a:r>
            <a:r>
              <a:rPr lang="en-US" sz="1600" dirty="0" err="1"/>
              <a:t>znači</a:t>
            </a:r>
            <a:r>
              <a:rPr lang="en-US" sz="1600" dirty="0"/>
              <a:t> „</a:t>
            </a:r>
            <a:r>
              <a:rPr lang="en-US" sz="1600" i="1" dirty="0" err="1"/>
              <a:t>provjera</a:t>
            </a:r>
            <a:r>
              <a:rPr lang="en-US" sz="1600" i="1" dirty="0"/>
              <a:t> </a:t>
            </a:r>
            <a:r>
              <a:rPr lang="en-US" sz="1600" i="1" dirty="0" err="1"/>
              <a:t>činjenica</a:t>
            </a:r>
            <a:r>
              <a:rPr lang="en-US" sz="1600" dirty="0"/>
              <a:t>“ </a:t>
            </a:r>
            <a:r>
              <a:rPr lang="en-US" sz="1600" dirty="0" err="1"/>
              <a:t>i</a:t>
            </a:r>
            <a:r>
              <a:rPr lang="en-US" sz="1600" dirty="0"/>
              <a:t> </a:t>
            </a:r>
            <a:r>
              <a:rPr lang="en-US" sz="1600" dirty="0" err="1"/>
              <a:t>koristi</a:t>
            </a:r>
            <a:r>
              <a:rPr lang="en-US" sz="1600" dirty="0"/>
              <a:t> se </a:t>
            </a:r>
            <a:r>
              <a:rPr lang="en-US" sz="1600" dirty="0" err="1"/>
              <a:t>uglavnom</a:t>
            </a:r>
            <a:r>
              <a:rPr lang="en-US" sz="1600" dirty="0"/>
              <a:t> da </a:t>
            </a:r>
            <a:r>
              <a:rPr lang="en-US" sz="1600" dirty="0" err="1"/>
              <a:t>označi</a:t>
            </a:r>
            <a:r>
              <a:rPr lang="en-US" sz="1600" dirty="0"/>
              <a:t> </a:t>
            </a:r>
            <a:r>
              <a:rPr lang="en-US" sz="1600" dirty="0" err="1"/>
              <a:t>provjeru</a:t>
            </a:r>
            <a:r>
              <a:rPr lang="en-US" sz="1600" dirty="0"/>
              <a:t> </a:t>
            </a:r>
            <a:r>
              <a:rPr lang="en-US" sz="1600" dirty="0" err="1"/>
              <a:t>tačnosti</a:t>
            </a:r>
            <a:r>
              <a:rPr lang="en-US" sz="1600" dirty="0"/>
              <a:t> </a:t>
            </a:r>
            <a:r>
              <a:rPr lang="en-US" sz="1600" dirty="0" err="1"/>
              <a:t>već</a:t>
            </a:r>
            <a:r>
              <a:rPr lang="en-US" sz="1600" dirty="0"/>
              <a:t> </a:t>
            </a:r>
            <a:r>
              <a:rPr lang="en-US" sz="1600" dirty="0" err="1"/>
              <a:t>objavljenih</a:t>
            </a:r>
            <a:r>
              <a:rPr lang="en-US" sz="1600" dirty="0"/>
              <a:t> </a:t>
            </a:r>
            <a:r>
              <a:rPr lang="en-US" sz="1600" dirty="0" err="1"/>
              <a:t>informacija</a:t>
            </a:r>
            <a:r>
              <a:rPr lang="en-US" sz="1600" dirty="0"/>
              <a:t> </a:t>
            </a:r>
            <a:r>
              <a:rPr lang="en-US" sz="1600" dirty="0" err="1"/>
              <a:t>koje</a:t>
            </a:r>
            <a:r>
              <a:rPr lang="en-US" sz="1600" dirty="0"/>
              <a:t> se </a:t>
            </a:r>
            <a:r>
              <a:rPr lang="en-US" sz="1600" dirty="0" err="1"/>
              <a:t>pojavljuju</a:t>
            </a:r>
            <a:r>
              <a:rPr lang="en-US" sz="1600" dirty="0"/>
              <a:t> u </a:t>
            </a:r>
            <a:r>
              <a:rPr lang="en-US" sz="1600" dirty="0" err="1"/>
              <a:t>javnom</a:t>
            </a:r>
            <a:r>
              <a:rPr lang="en-US" sz="1600" dirty="0"/>
              <a:t> </a:t>
            </a:r>
            <a:r>
              <a:rPr lang="en-US" sz="1600" dirty="0" err="1"/>
              <a:t>prostoru</a:t>
            </a:r>
            <a:r>
              <a:rPr lang="en-US" sz="1600" dirty="0"/>
              <a:t>.</a:t>
            </a:r>
            <a:endParaRPr lang="bs-Latn-BA" sz="1600" dirty="0"/>
          </a:p>
          <a:p>
            <a:endParaRPr lang="bs-Latn-BA" sz="1600" dirty="0"/>
          </a:p>
          <a:p>
            <a:r>
              <a:rPr lang="en-US" sz="1600" dirty="0"/>
              <a:t>Fact checking </a:t>
            </a:r>
            <a:r>
              <a:rPr lang="en-US" sz="1600" dirty="0" err="1"/>
              <a:t>kao</a:t>
            </a:r>
            <a:r>
              <a:rPr lang="en-US" sz="1600" dirty="0"/>
              <a:t> </a:t>
            </a:r>
            <a:r>
              <a:rPr lang="en-US" sz="1600" dirty="0" err="1"/>
              <a:t>dio</a:t>
            </a:r>
            <a:r>
              <a:rPr lang="en-US" sz="1600" dirty="0"/>
              <a:t> </a:t>
            </a:r>
            <a:r>
              <a:rPr lang="en-US" sz="1600" dirty="0" err="1"/>
              <a:t>izvještavanja</a:t>
            </a:r>
            <a:r>
              <a:rPr lang="en-US" sz="1600" dirty="0"/>
              <a:t>, </a:t>
            </a:r>
            <a:r>
              <a:rPr lang="en-US" sz="1600" dirty="0" err="1"/>
              <a:t>podrazumijeva</a:t>
            </a:r>
            <a:r>
              <a:rPr lang="en-US" sz="1600" dirty="0"/>
              <a:t> </a:t>
            </a:r>
            <a:r>
              <a:rPr lang="en-US" sz="1600" dirty="0" err="1"/>
              <a:t>provjeru</a:t>
            </a:r>
            <a:r>
              <a:rPr lang="en-US" sz="1600" dirty="0"/>
              <a:t> </a:t>
            </a:r>
            <a:r>
              <a:rPr lang="en-US" sz="1600" dirty="0" err="1"/>
              <a:t>informacija</a:t>
            </a:r>
            <a:r>
              <a:rPr lang="en-US" sz="1600" dirty="0"/>
              <a:t> </a:t>
            </a:r>
            <a:r>
              <a:rPr lang="en-US" sz="1600" dirty="0" err="1"/>
              <a:t>prije</a:t>
            </a:r>
            <a:r>
              <a:rPr lang="en-US" sz="1600" dirty="0"/>
              <a:t> </a:t>
            </a:r>
            <a:r>
              <a:rPr lang="en-US" sz="1600" dirty="0" err="1"/>
              <a:t>objave</a:t>
            </a:r>
            <a:r>
              <a:rPr lang="en-US" sz="1600" dirty="0"/>
              <a:t> </a:t>
            </a:r>
            <a:r>
              <a:rPr lang="en-US" sz="1600" dirty="0" err="1"/>
              <a:t>i</a:t>
            </a:r>
            <a:r>
              <a:rPr lang="en-US" sz="1600" dirty="0"/>
              <a:t> </a:t>
            </a:r>
            <a:r>
              <a:rPr lang="en-US" sz="1600" dirty="0" err="1"/>
              <a:t>predstavlja</a:t>
            </a:r>
            <a:r>
              <a:rPr lang="en-US" sz="1600" dirty="0"/>
              <a:t> </a:t>
            </a:r>
            <a:r>
              <a:rPr lang="en-US" sz="1600" dirty="0" err="1"/>
              <a:t>nezaobilazan</a:t>
            </a:r>
            <a:r>
              <a:rPr lang="en-US" sz="1600" dirty="0"/>
              <a:t> </a:t>
            </a:r>
            <a:r>
              <a:rPr lang="en-US" sz="1600" dirty="0" err="1"/>
              <a:t>dio</a:t>
            </a:r>
            <a:r>
              <a:rPr lang="en-US" sz="1600" dirty="0"/>
              <a:t> </a:t>
            </a:r>
            <a:r>
              <a:rPr lang="en-US" sz="1600" dirty="0" err="1"/>
              <a:t>odgovornog</a:t>
            </a:r>
            <a:r>
              <a:rPr lang="en-US" sz="1600" dirty="0"/>
              <a:t> </a:t>
            </a:r>
            <a:r>
              <a:rPr lang="en-US" sz="1600" dirty="0" err="1"/>
              <a:t>novinarstva</a:t>
            </a:r>
            <a:r>
              <a:rPr lang="en-US" sz="16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2268531" y="956325"/>
            <a:ext cx="4657059" cy="584775"/>
          </a:xfrm>
          <a:prstGeom prst="rect">
            <a:avLst/>
          </a:prstGeom>
          <a:noFill/>
        </p:spPr>
        <p:txBody>
          <a:bodyPr wrap="square" rtlCol="0">
            <a:spAutoFit/>
          </a:bodyPr>
          <a:lstStyle/>
          <a:p>
            <a:r>
              <a:rPr lang="bs-Latn-BA" sz="3200" dirty="0"/>
              <a:t>Fact-checking kao “žanr”</a:t>
            </a:r>
          </a:p>
        </p:txBody>
      </p:sp>
      <p:sp>
        <p:nvSpPr>
          <p:cNvPr id="8" name="TextBox 7">
            <a:extLst>
              <a:ext uri="{FF2B5EF4-FFF2-40B4-BE49-F238E27FC236}">
                <a16:creationId xmlns:a16="http://schemas.microsoft.com/office/drawing/2014/main" id="{53DDDE4F-886D-421B-9D72-1ECD61F2AA25}"/>
              </a:ext>
            </a:extLst>
          </p:cNvPr>
          <p:cNvSpPr txBox="1"/>
          <p:nvPr/>
        </p:nvSpPr>
        <p:spPr>
          <a:xfrm>
            <a:off x="737443" y="1750375"/>
            <a:ext cx="7719237" cy="2800767"/>
          </a:xfrm>
          <a:prstGeom prst="rect">
            <a:avLst/>
          </a:prstGeom>
          <a:noFill/>
        </p:spPr>
        <p:txBody>
          <a:bodyPr wrap="square" rtlCol="0">
            <a:spAutoFit/>
          </a:bodyPr>
          <a:lstStyle/>
          <a:p>
            <a:r>
              <a:rPr lang="en-US" sz="1600" dirty="0" err="1"/>
              <a:t>Mnoge</a:t>
            </a:r>
            <a:r>
              <a:rPr lang="en-US" sz="1600" dirty="0"/>
              <a:t> </a:t>
            </a:r>
            <a:r>
              <a:rPr lang="en-US" sz="1600" dirty="0" err="1"/>
              <a:t>velike</a:t>
            </a:r>
            <a:r>
              <a:rPr lang="en-US" sz="1600" dirty="0"/>
              <a:t> </a:t>
            </a:r>
            <a:r>
              <a:rPr lang="en-US" sz="1600" dirty="0" err="1"/>
              <a:t>medijske</a:t>
            </a:r>
            <a:r>
              <a:rPr lang="en-US" sz="1600" dirty="0"/>
              <a:t> </a:t>
            </a:r>
            <a:r>
              <a:rPr lang="en-US" sz="1600" dirty="0" err="1"/>
              <a:t>kuće</a:t>
            </a:r>
            <a:r>
              <a:rPr lang="en-US" sz="1600" dirty="0"/>
              <a:t> </a:t>
            </a:r>
            <a:r>
              <a:rPr lang="en-US" sz="1600" dirty="0" err="1"/>
              <a:t>i</a:t>
            </a:r>
            <a:r>
              <a:rPr lang="en-US" sz="1600" dirty="0"/>
              <a:t> </a:t>
            </a:r>
            <a:r>
              <a:rPr lang="en-US" sz="1600" dirty="0" err="1"/>
              <a:t>agencije</a:t>
            </a:r>
            <a:r>
              <a:rPr lang="en-US" sz="1600" dirty="0"/>
              <a:t> </a:t>
            </a:r>
            <a:r>
              <a:rPr lang="en-US" sz="1600" dirty="0" err="1"/>
              <a:t>imaju</a:t>
            </a:r>
            <a:r>
              <a:rPr lang="en-US" sz="1600" dirty="0"/>
              <a:t> </a:t>
            </a:r>
            <a:r>
              <a:rPr lang="en-US" sz="1600" dirty="0" err="1"/>
              <a:t>posebne</a:t>
            </a:r>
            <a:r>
              <a:rPr lang="en-US" sz="1600" dirty="0"/>
              <a:t> </a:t>
            </a:r>
            <a:r>
              <a:rPr lang="en-US" sz="1600" dirty="0" err="1"/>
              <a:t>timove</a:t>
            </a:r>
            <a:r>
              <a:rPr lang="en-US" sz="1600" dirty="0"/>
              <a:t> </a:t>
            </a:r>
            <a:r>
              <a:rPr lang="en-US" sz="1600" dirty="0" err="1"/>
              <a:t>i</a:t>
            </a:r>
            <a:r>
              <a:rPr lang="en-US" sz="1600" dirty="0"/>
              <a:t> </a:t>
            </a:r>
            <a:r>
              <a:rPr lang="en-US" sz="1600" dirty="0" err="1"/>
              <a:t>rubrike</a:t>
            </a:r>
            <a:r>
              <a:rPr lang="bs-Latn-BA" sz="1600" dirty="0"/>
              <a:t> (ili kompletne web stranice)</a:t>
            </a:r>
            <a:r>
              <a:rPr lang="en-US" sz="1600" dirty="0"/>
              <a:t> </a:t>
            </a:r>
            <a:r>
              <a:rPr lang="en-US" sz="1600" dirty="0" err="1"/>
              <a:t>posvećene</a:t>
            </a:r>
            <a:r>
              <a:rPr lang="en-US" sz="1600" dirty="0"/>
              <a:t> </a:t>
            </a:r>
            <a:r>
              <a:rPr lang="en-US" sz="1600" dirty="0" err="1"/>
              <a:t>samo</a:t>
            </a:r>
            <a:r>
              <a:rPr lang="en-US" sz="1600" dirty="0"/>
              <a:t> </a:t>
            </a:r>
            <a:r>
              <a:rPr lang="en-US" sz="1600" dirty="0" err="1"/>
              <a:t>provjeri</a:t>
            </a:r>
            <a:r>
              <a:rPr lang="en-US" sz="1600" dirty="0"/>
              <a:t> </a:t>
            </a:r>
            <a:r>
              <a:rPr lang="en-US" sz="1600" dirty="0" err="1"/>
              <a:t>činjenica</a:t>
            </a:r>
            <a:r>
              <a:rPr lang="bs-Latn-BA" sz="1600" dirty="0"/>
              <a:t>. Neke od njih su, francuska, austrijska i njemačka novinska agencija AFP, APA i DPA, Washington post, Deutsche Welle, USA Today, Reuters, Associated Press i mnogi drugi. </a:t>
            </a:r>
            <a:endParaRPr lang="en-US" sz="1600" dirty="0"/>
          </a:p>
          <a:p>
            <a:endParaRPr lang="en-US" sz="1600" dirty="0"/>
          </a:p>
          <a:p>
            <a:r>
              <a:rPr lang="en-US" sz="1600" dirty="0"/>
              <a:t>Pored toga, </a:t>
            </a:r>
            <a:r>
              <a:rPr lang="en-US" sz="1600" dirty="0" err="1"/>
              <a:t>postoje</a:t>
            </a:r>
            <a:r>
              <a:rPr lang="en-US" sz="1600" dirty="0"/>
              <a:t> </a:t>
            </a:r>
            <a:r>
              <a:rPr lang="en-US" sz="1600" dirty="0" err="1"/>
              <a:t>i</a:t>
            </a:r>
            <a:r>
              <a:rPr lang="en-US" sz="1600" dirty="0"/>
              <a:t> </a:t>
            </a:r>
            <a:r>
              <a:rPr lang="en-US" sz="1600" dirty="0" err="1"/>
              <a:t>zasebni</a:t>
            </a:r>
            <a:r>
              <a:rPr lang="en-US" sz="1600" dirty="0"/>
              <a:t> </a:t>
            </a:r>
            <a:r>
              <a:rPr lang="en-US" sz="1600" dirty="0" err="1"/>
              <a:t>projekti</a:t>
            </a:r>
            <a:r>
              <a:rPr lang="en-US" sz="1600" dirty="0"/>
              <a:t> </a:t>
            </a:r>
            <a:r>
              <a:rPr lang="en-US" sz="1600" dirty="0" err="1"/>
              <a:t>i</a:t>
            </a:r>
            <a:r>
              <a:rPr lang="en-US" sz="1600" dirty="0"/>
              <a:t> </a:t>
            </a:r>
            <a:r>
              <a:rPr lang="bs-Latn-BA" sz="1600" dirty="0"/>
              <a:t>nevladine/neprofitne organizacije</a:t>
            </a:r>
            <a:r>
              <a:rPr lang="en-US" sz="1600" dirty="0"/>
              <a:t> </a:t>
            </a:r>
            <a:r>
              <a:rPr lang="en-US" sz="1600" dirty="0" err="1"/>
              <a:t>posvećen</a:t>
            </a:r>
            <a:r>
              <a:rPr lang="bs-Latn-BA" sz="1600" dirty="0"/>
              <a:t>e dijelom ili</a:t>
            </a:r>
            <a:r>
              <a:rPr lang="en-US" sz="1600" dirty="0"/>
              <a:t> </a:t>
            </a:r>
            <a:r>
              <a:rPr lang="en-US" sz="1600" dirty="0" err="1"/>
              <a:t>isključivo</a:t>
            </a:r>
            <a:r>
              <a:rPr lang="en-US" sz="1600" dirty="0"/>
              <a:t> fact-</a:t>
            </a:r>
            <a:r>
              <a:rPr lang="en-US" sz="1600" dirty="0" err="1"/>
              <a:t>che</a:t>
            </a:r>
            <a:r>
              <a:rPr lang="bs-Latn-BA" sz="1600" dirty="0"/>
              <a:t>ckingu.</a:t>
            </a:r>
          </a:p>
          <a:p>
            <a:endParaRPr lang="bs-Latn-BA" sz="1600" dirty="0"/>
          </a:p>
          <a:p>
            <a:r>
              <a:rPr lang="bs-Latn-BA" sz="1600" dirty="0"/>
              <a:t>„Fact-checking“ je sličan naučnim istraživanjima: sve redakcije koje se bave ovim poslom, istraživanja i utvrđivanja tačnosti informacija vrše na osnovu jasno utvrđene metodologije. </a:t>
            </a:r>
            <a:endParaRPr lang="en-US" sz="1600" dirty="0"/>
          </a:p>
        </p:txBody>
      </p:sp>
    </p:spTree>
    <p:extLst>
      <p:ext uri="{BB962C8B-B14F-4D97-AF65-F5344CB8AC3E}">
        <p14:creationId xmlns:p14="http://schemas.microsoft.com/office/powerpoint/2010/main" val="400640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2355108" y="1045985"/>
            <a:ext cx="4433779" cy="584775"/>
          </a:xfrm>
          <a:prstGeom prst="rect">
            <a:avLst/>
          </a:prstGeom>
          <a:noFill/>
        </p:spPr>
        <p:txBody>
          <a:bodyPr wrap="square" rtlCol="0">
            <a:spAutoFit/>
          </a:bodyPr>
          <a:lstStyle/>
          <a:p>
            <a:r>
              <a:rPr lang="bs-Latn-BA" sz="3200" dirty="0"/>
              <a:t>Šta se sve provjerava?</a:t>
            </a:r>
          </a:p>
        </p:txBody>
      </p:sp>
      <p:sp>
        <p:nvSpPr>
          <p:cNvPr id="8" name="TextBox 7">
            <a:extLst>
              <a:ext uri="{FF2B5EF4-FFF2-40B4-BE49-F238E27FC236}">
                <a16:creationId xmlns:a16="http://schemas.microsoft.com/office/drawing/2014/main" id="{53DDDE4F-886D-421B-9D72-1ECD61F2AA25}"/>
              </a:ext>
            </a:extLst>
          </p:cNvPr>
          <p:cNvSpPr txBox="1"/>
          <p:nvPr/>
        </p:nvSpPr>
        <p:spPr>
          <a:xfrm>
            <a:off x="737443" y="1929695"/>
            <a:ext cx="7719237"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Izjave</a:t>
            </a:r>
            <a:r>
              <a:rPr lang="en-US" sz="1600" dirty="0"/>
              <a:t> </a:t>
            </a:r>
            <a:r>
              <a:rPr lang="en-US" sz="1600" dirty="0" err="1"/>
              <a:t>političara</a:t>
            </a:r>
            <a:r>
              <a:rPr lang="en-US" sz="1600" dirty="0"/>
              <a:t>/</a:t>
            </a:r>
            <a:r>
              <a:rPr lang="en-US" sz="1600" dirty="0" err="1"/>
              <a:t>ki</a:t>
            </a:r>
            <a:r>
              <a:rPr lang="bs-Latn-BA" sz="1600" dirty="0"/>
              <a:t> </a:t>
            </a:r>
            <a:r>
              <a:rPr lang="en-US" sz="1600" dirty="0"/>
              <a:t>(</a:t>
            </a:r>
            <a:r>
              <a:rPr lang="en-US" sz="1600" dirty="0" err="1"/>
              <a:t>Istinomjer</a:t>
            </a:r>
            <a:r>
              <a:rPr lang="bs-Latn-BA" sz="1600" dirty="0"/>
              <a:t>.ba</a:t>
            </a:r>
            <a:r>
              <a:rPr lang="en-US" sz="1600" dirty="0"/>
              <a:t>)</a:t>
            </a:r>
          </a:p>
          <a:p>
            <a:pPr marL="285750" indent="-285750">
              <a:buFont typeface="Arial" panose="020B0604020202020204" pitchFamily="34" charset="0"/>
              <a:buChar char="•"/>
            </a:pPr>
            <a:r>
              <a:rPr lang="en-US" sz="1600" dirty="0" err="1"/>
              <a:t>Medijski</a:t>
            </a:r>
            <a:r>
              <a:rPr lang="en-US" sz="1600" dirty="0"/>
              <a:t> </a:t>
            </a:r>
            <a:r>
              <a:rPr lang="en-US" sz="1600" dirty="0" err="1"/>
              <a:t>izvještaji</a:t>
            </a:r>
            <a:r>
              <a:rPr lang="en-US" sz="1600" dirty="0"/>
              <a:t> (</a:t>
            </a:r>
            <a:r>
              <a:rPr lang="en-US" sz="1600" dirty="0" err="1"/>
              <a:t>Raskrinkavanje</a:t>
            </a:r>
            <a:r>
              <a:rPr lang="bs-Latn-BA" sz="1600" dirty="0"/>
              <a:t>.ba</a:t>
            </a:r>
            <a:r>
              <a:rPr lang="en-US" sz="1600" dirty="0"/>
              <a:t>)</a:t>
            </a:r>
          </a:p>
          <a:p>
            <a:pPr marL="285750" indent="-285750">
              <a:buFont typeface="Arial" panose="020B0604020202020204" pitchFamily="34" charset="0"/>
              <a:buChar char="•"/>
            </a:pPr>
            <a:r>
              <a:rPr lang="en-US" sz="1600" dirty="0"/>
              <a:t>“</a:t>
            </a:r>
            <a:r>
              <a:rPr lang="en-US" sz="1600" dirty="0" err="1"/>
              <a:t>Viralni</a:t>
            </a:r>
            <a:r>
              <a:rPr lang="en-US" sz="1600" dirty="0"/>
              <a:t>“ </a:t>
            </a:r>
            <a:r>
              <a:rPr lang="en-US" sz="1600" dirty="0" err="1"/>
              <a:t>sadržaji</a:t>
            </a:r>
            <a:r>
              <a:rPr lang="en-US" sz="1600" dirty="0"/>
              <a:t> </a:t>
            </a:r>
            <a:r>
              <a:rPr lang="en-US" sz="1600" dirty="0" err="1"/>
              <a:t>na</a:t>
            </a:r>
            <a:r>
              <a:rPr lang="en-US" sz="1600" dirty="0"/>
              <a:t> </a:t>
            </a:r>
            <a:r>
              <a:rPr lang="en-US" sz="1600" dirty="0" err="1"/>
              <a:t>društvenim</a:t>
            </a:r>
            <a:r>
              <a:rPr lang="en-US" sz="1600" dirty="0"/>
              <a:t> </a:t>
            </a:r>
            <a:r>
              <a:rPr lang="en-US" sz="1600" dirty="0" err="1"/>
              <a:t>mrežama</a:t>
            </a:r>
            <a:r>
              <a:rPr lang="en-US" sz="1600" dirty="0"/>
              <a:t> (</a:t>
            </a:r>
            <a:r>
              <a:rPr lang="en-US" sz="1600" dirty="0" err="1"/>
              <a:t>Raskrinkavanje</a:t>
            </a:r>
            <a:r>
              <a:rPr lang="bs-Latn-BA" sz="1600" dirty="0"/>
              <a:t>.ba</a:t>
            </a:r>
            <a:r>
              <a:rPr lang="en-US" sz="1600" dirty="0"/>
              <a:t>)</a:t>
            </a:r>
          </a:p>
          <a:p>
            <a:pPr marL="285750" indent="-285750">
              <a:buFont typeface="Arial" panose="020B0604020202020204" pitchFamily="34" charset="0"/>
              <a:buChar char="•"/>
            </a:pPr>
            <a:r>
              <a:rPr lang="en-US" sz="1600" dirty="0"/>
              <a:t>„Urbane </a:t>
            </a:r>
            <a:r>
              <a:rPr lang="en-US" sz="1600" dirty="0" err="1"/>
              <a:t>legende</a:t>
            </a:r>
            <a:r>
              <a:rPr lang="en-US" sz="1600" dirty="0"/>
              <a:t>“ </a:t>
            </a:r>
            <a:r>
              <a:rPr lang="en-US" sz="1600" dirty="0" err="1"/>
              <a:t>i</a:t>
            </a:r>
            <a:r>
              <a:rPr lang="en-US" sz="1600" dirty="0"/>
              <a:t> </a:t>
            </a:r>
            <a:r>
              <a:rPr lang="en-US" sz="1600" dirty="0" err="1"/>
              <a:t>široko</a:t>
            </a:r>
            <a:r>
              <a:rPr lang="en-US" sz="1600" dirty="0"/>
              <a:t> </a:t>
            </a:r>
            <a:r>
              <a:rPr lang="en-US" sz="1600" dirty="0" err="1"/>
              <a:t>rasprostranjene</a:t>
            </a:r>
            <a:r>
              <a:rPr lang="en-US" sz="1600" dirty="0"/>
              <a:t> </a:t>
            </a:r>
            <a:r>
              <a:rPr lang="en-US" sz="1600" dirty="0" err="1"/>
              <a:t>zablude</a:t>
            </a:r>
            <a:r>
              <a:rPr lang="en-US" sz="1600" dirty="0"/>
              <a:t> (Snopes</a:t>
            </a:r>
            <a:r>
              <a:rPr lang="bs-Latn-BA" sz="1600" dirty="0"/>
              <a:t>.com)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t>
            </a:r>
            <a:r>
              <a:rPr lang="en-US" sz="1600" dirty="0" err="1"/>
              <a:t>Tematski</a:t>
            </a:r>
            <a:r>
              <a:rPr lang="en-US" sz="1600" dirty="0"/>
              <a:t>” fact-checking: </a:t>
            </a:r>
            <a:r>
              <a:rPr lang="en-US" sz="1600" dirty="0" err="1"/>
              <a:t>redakcije</a:t>
            </a:r>
            <a:r>
              <a:rPr lang="en-US" sz="1600" dirty="0"/>
              <a:t> </a:t>
            </a:r>
            <a:r>
              <a:rPr lang="en-US" sz="1600" dirty="0" err="1"/>
              <a:t>specijalizirane</a:t>
            </a:r>
            <a:r>
              <a:rPr lang="en-US" sz="1600" dirty="0"/>
              <a:t> za </a:t>
            </a:r>
            <a:r>
              <a:rPr lang="en-US" sz="1600" dirty="0" err="1"/>
              <a:t>određenu</a:t>
            </a:r>
            <a:r>
              <a:rPr lang="en-US" sz="1600" dirty="0"/>
              <a:t> oblast (</a:t>
            </a:r>
            <a:r>
              <a:rPr lang="en-US" sz="1600" dirty="0" err="1"/>
              <a:t>medicina</a:t>
            </a:r>
            <a:r>
              <a:rPr lang="en-US" sz="1600" dirty="0"/>
              <a:t>, </a:t>
            </a:r>
            <a:r>
              <a:rPr lang="en-US" sz="1600" dirty="0" err="1"/>
              <a:t>tehnologija</a:t>
            </a:r>
            <a:r>
              <a:rPr lang="en-US" sz="1600" dirty="0"/>
              <a:t> </a:t>
            </a:r>
            <a:r>
              <a:rPr lang="en-US" sz="1600" dirty="0" err="1"/>
              <a:t>i</a:t>
            </a:r>
            <a:r>
              <a:rPr lang="en-US" sz="1600" dirty="0"/>
              <a:t> sl.)</a:t>
            </a:r>
            <a:br>
              <a:rPr lang="bs-Latn-BA" sz="1600" dirty="0"/>
            </a:br>
            <a:endParaRPr lang="bs-Latn-BA" sz="1600" dirty="0"/>
          </a:p>
        </p:txBody>
      </p:sp>
    </p:spTree>
    <p:extLst>
      <p:ext uri="{BB962C8B-B14F-4D97-AF65-F5344CB8AC3E}">
        <p14:creationId xmlns:p14="http://schemas.microsoft.com/office/powerpoint/2010/main" val="169001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567890" y="957638"/>
            <a:ext cx="8058341" cy="584775"/>
          </a:xfrm>
          <a:prstGeom prst="rect">
            <a:avLst/>
          </a:prstGeom>
          <a:noFill/>
        </p:spPr>
        <p:txBody>
          <a:bodyPr wrap="square" rtlCol="0">
            <a:spAutoFit/>
          </a:bodyPr>
          <a:lstStyle/>
          <a:p>
            <a:r>
              <a:rPr lang="bs-Latn-BA" sz="3200" dirty="0"/>
              <a:t>Ko se bavi „fact-checkingom“ u našoj regiji?</a:t>
            </a:r>
          </a:p>
        </p:txBody>
      </p:sp>
      <p:sp>
        <p:nvSpPr>
          <p:cNvPr id="8" name="TextBox 7">
            <a:extLst>
              <a:ext uri="{FF2B5EF4-FFF2-40B4-BE49-F238E27FC236}">
                <a16:creationId xmlns:a16="http://schemas.microsoft.com/office/drawing/2014/main" id="{53DDDE4F-886D-421B-9D72-1ECD61F2AA25}"/>
              </a:ext>
            </a:extLst>
          </p:cNvPr>
          <p:cNvSpPr txBox="1"/>
          <p:nvPr/>
        </p:nvSpPr>
        <p:spPr>
          <a:xfrm>
            <a:off x="1297425" y="2043830"/>
            <a:ext cx="2530297" cy="1815882"/>
          </a:xfrm>
          <a:prstGeom prst="rect">
            <a:avLst/>
          </a:prstGeom>
          <a:noFill/>
        </p:spPr>
        <p:txBody>
          <a:bodyPr wrap="square" rtlCol="0">
            <a:spAutoFit/>
          </a:bodyPr>
          <a:lstStyle/>
          <a:p>
            <a:r>
              <a:rPr lang="en-US" sz="1600" dirty="0" err="1"/>
              <a:t>Politički</a:t>
            </a:r>
            <a:r>
              <a:rPr lang="en-US" sz="1600" dirty="0"/>
              <a:t> fact-checking</a:t>
            </a:r>
          </a:p>
          <a:p>
            <a:pPr marL="285750" indent="-285750">
              <a:buFont typeface="Arial" panose="020B0604020202020204" pitchFamily="34" charset="0"/>
              <a:buChar char="•"/>
            </a:pPr>
            <a:r>
              <a:rPr lang="en-US" sz="1600" dirty="0"/>
              <a:t>Istinomer.rs</a:t>
            </a:r>
          </a:p>
          <a:p>
            <a:pPr marL="285750" indent="-285750">
              <a:buFont typeface="Arial" panose="020B0604020202020204" pitchFamily="34" charset="0"/>
              <a:buChar char="•"/>
            </a:pPr>
            <a:r>
              <a:rPr lang="en-US" sz="1600" dirty="0"/>
              <a:t>Faktograf.hr</a:t>
            </a:r>
          </a:p>
          <a:p>
            <a:pPr marL="285750" indent="-285750">
              <a:buFont typeface="Arial" panose="020B0604020202020204" pitchFamily="34" charset="0"/>
              <a:buChar char="•"/>
            </a:pPr>
            <a:r>
              <a:rPr lang="en-US" sz="1600" dirty="0"/>
              <a:t>Vistinomer.mk</a:t>
            </a:r>
          </a:p>
          <a:p>
            <a:pPr marL="285750" indent="-285750">
              <a:buFont typeface="Arial" panose="020B0604020202020204" pitchFamily="34" charset="0"/>
              <a:buChar char="•"/>
            </a:pPr>
            <a:r>
              <a:rPr lang="en-US" sz="1600" dirty="0"/>
              <a:t>Ostro.si</a:t>
            </a:r>
          </a:p>
          <a:p>
            <a:pPr marL="285750" indent="-285750">
              <a:buFont typeface="Arial" panose="020B0604020202020204" pitchFamily="34" charset="0"/>
              <a:buChar char="•"/>
            </a:pPr>
            <a:r>
              <a:rPr lang="en-US" sz="1600" dirty="0"/>
              <a:t>Faktoje.al</a:t>
            </a:r>
            <a:endParaRPr lang="bs-Latn-BA" sz="1600" dirty="0"/>
          </a:p>
          <a:p>
            <a:pPr marL="285750" indent="-285750">
              <a:buFont typeface="Arial" panose="020B0604020202020204" pitchFamily="34" charset="0"/>
              <a:buChar char="•"/>
            </a:pPr>
            <a:r>
              <a:rPr lang="bs-Latn-BA" sz="1600" dirty="0"/>
              <a:t>K</a:t>
            </a:r>
            <a:r>
              <a:rPr lang="en-US" sz="1600" dirty="0"/>
              <a:t>allxo.com</a:t>
            </a:r>
          </a:p>
        </p:txBody>
      </p:sp>
      <p:sp>
        <p:nvSpPr>
          <p:cNvPr id="9" name="TextBox 8">
            <a:extLst>
              <a:ext uri="{FF2B5EF4-FFF2-40B4-BE49-F238E27FC236}">
                <a16:creationId xmlns:a16="http://schemas.microsoft.com/office/drawing/2014/main" id="{6A8AF53A-1503-4DFB-A3FA-B58BF69925A2}"/>
              </a:ext>
            </a:extLst>
          </p:cNvPr>
          <p:cNvSpPr txBox="1"/>
          <p:nvPr/>
        </p:nvSpPr>
        <p:spPr>
          <a:xfrm>
            <a:off x="4859206" y="1651361"/>
            <a:ext cx="2530297" cy="3046988"/>
          </a:xfrm>
          <a:prstGeom prst="rect">
            <a:avLst/>
          </a:prstGeom>
          <a:noFill/>
        </p:spPr>
        <p:txBody>
          <a:bodyPr wrap="square" rtlCol="0">
            <a:spAutoFit/>
          </a:bodyPr>
          <a:lstStyle/>
          <a:p>
            <a:r>
              <a:rPr lang="en-US" sz="1600" dirty="0" err="1"/>
              <a:t>Medijski</a:t>
            </a:r>
            <a:r>
              <a:rPr lang="en-US" sz="1600" dirty="0"/>
              <a:t> fact-checking</a:t>
            </a:r>
          </a:p>
          <a:p>
            <a:pPr marL="285750" indent="-285750">
              <a:buFont typeface="Arial" panose="020B0604020202020204" pitchFamily="34" charset="0"/>
              <a:buChar char="•"/>
            </a:pPr>
            <a:r>
              <a:rPr lang="en-US" sz="1600" dirty="0"/>
              <a:t>Raskrinkavanje.ba</a:t>
            </a:r>
          </a:p>
          <a:p>
            <a:pPr marL="285750" indent="-285750">
              <a:buFont typeface="Arial" panose="020B0604020202020204" pitchFamily="34" charset="0"/>
              <a:buChar char="•"/>
            </a:pPr>
            <a:r>
              <a:rPr lang="en-US" sz="1600" dirty="0"/>
              <a:t>Raskrinkavanje.me</a:t>
            </a:r>
          </a:p>
          <a:p>
            <a:pPr marL="285750" indent="-285750">
              <a:buFont typeface="Arial" panose="020B0604020202020204" pitchFamily="34" charset="0"/>
              <a:buChar char="•"/>
            </a:pPr>
            <a:r>
              <a:rPr lang="en-US" sz="1600" dirty="0"/>
              <a:t>Raskrikavanje.rs</a:t>
            </a:r>
          </a:p>
          <a:p>
            <a:pPr marL="285750" indent="-285750">
              <a:buFont typeface="Arial" panose="020B0604020202020204" pitchFamily="34" charset="0"/>
              <a:buChar char="•"/>
            </a:pPr>
            <a:r>
              <a:rPr lang="en-US" sz="1600" dirty="0"/>
              <a:t>Razkrikavanje.si</a:t>
            </a:r>
          </a:p>
          <a:p>
            <a:pPr marL="285750" indent="-285750">
              <a:buFont typeface="Arial" panose="020B0604020202020204" pitchFamily="34" charset="0"/>
              <a:buChar char="•"/>
            </a:pPr>
            <a:r>
              <a:rPr lang="en-US" sz="1600" dirty="0"/>
              <a:t>Fakenews.rs</a:t>
            </a:r>
          </a:p>
          <a:p>
            <a:pPr marL="285750" indent="-285750">
              <a:buFont typeface="Arial" panose="020B0604020202020204" pitchFamily="34" charset="0"/>
              <a:buChar char="•"/>
            </a:pPr>
            <a:r>
              <a:rPr lang="en-US" sz="1600" dirty="0"/>
              <a:t>Faktograf.hr</a:t>
            </a:r>
          </a:p>
          <a:p>
            <a:pPr marL="285750" indent="-285750">
              <a:buFont typeface="Arial" panose="020B0604020202020204" pitchFamily="34" charset="0"/>
              <a:buChar char="•"/>
            </a:pPr>
            <a:r>
              <a:rPr lang="en-US" sz="1600" dirty="0"/>
              <a:t>Faktoje.al</a:t>
            </a:r>
            <a:endParaRPr lang="bs-Latn-BA" sz="1600" dirty="0"/>
          </a:p>
          <a:p>
            <a:pPr marL="285750" indent="-285750">
              <a:buFont typeface="Arial" panose="020B0604020202020204" pitchFamily="34" charset="0"/>
              <a:buChar char="•"/>
            </a:pPr>
            <a:r>
              <a:rPr lang="en-US" sz="1600" dirty="0"/>
              <a:t>Vistinomer.mk</a:t>
            </a:r>
            <a:endParaRPr lang="bs-Latn-BA" sz="1600" dirty="0"/>
          </a:p>
          <a:p>
            <a:pPr marL="285750" indent="-285750">
              <a:buFont typeface="Arial" panose="020B0604020202020204" pitchFamily="34" charset="0"/>
              <a:buChar char="•"/>
            </a:pPr>
            <a:r>
              <a:rPr lang="bs-Latn-BA" sz="1600" dirty="0"/>
              <a:t>H</a:t>
            </a:r>
            <a:r>
              <a:rPr lang="en-US" sz="1600" dirty="0"/>
              <a:t>ibrid.info</a:t>
            </a:r>
            <a:endParaRPr lang="bs-Latn-BA" sz="1600" dirty="0"/>
          </a:p>
          <a:p>
            <a:pPr marL="285750" indent="-285750">
              <a:buFont typeface="Arial" panose="020B0604020202020204" pitchFamily="34" charset="0"/>
              <a:buChar char="•"/>
            </a:pPr>
            <a:r>
              <a:rPr lang="bs-Latn-BA" sz="1600" dirty="0"/>
              <a:t>K</a:t>
            </a:r>
            <a:r>
              <a:rPr lang="en-US" sz="1600" dirty="0"/>
              <a:t>allxo.com</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68196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1875282" y="916613"/>
            <a:ext cx="5393431" cy="584775"/>
          </a:xfrm>
          <a:prstGeom prst="rect">
            <a:avLst/>
          </a:prstGeom>
          <a:noFill/>
        </p:spPr>
        <p:txBody>
          <a:bodyPr wrap="square" rtlCol="0">
            <a:spAutoFit/>
          </a:bodyPr>
          <a:lstStyle/>
          <a:p>
            <a:r>
              <a:rPr lang="bs-Latn-BA" sz="3200" dirty="0"/>
              <a:t>Šta je „digitalna forenzika“?</a:t>
            </a:r>
          </a:p>
        </p:txBody>
      </p:sp>
      <p:sp>
        <p:nvSpPr>
          <p:cNvPr id="10" name="TextBox 9">
            <a:extLst>
              <a:ext uri="{FF2B5EF4-FFF2-40B4-BE49-F238E27FC236}">
                <a16:creationId xmlns:a16="http://schemas.microsoft.com/office/drawing/2014/main" id="{BE68FDC9-07C2-4029-9E8D-56A1D398D2F5}"/>
              </a:ext>
            </a:extLst>
          </p:cNvPr>
          <p:cNvSpPr txBox="1"/>
          <p:nvPr/>
        </p:nvSpPr>
        <p:spPr>
          <a:xfrm>
            <a:off x="737443" y="1929695"/>
            <a:ext cx="7719237" cy="2554545"/>
          </a:xfrm>
          <a:prstGeom prst="rect">
            <a:avLst/>
          </a:prstGeom>
          <a:noFill/>
        </p:spPr>
        <p:txBody>
          <a:bodyPr wrap="square" rtlCol="0">
            <a:spAutoFit/>
          </a:bodyPr>
          <a:lstStyle/>
          <a:p>
            <a:r>
              <a:rPr lang="bs-Latn-BA" sz="1600" dirty="0"/>
              <a:t>Digitalna forenzika podrazumijeva istraživanje informacija na internetu koristeći različite besplatne alate i sastavni je dio „fact-checkinga“.</a:t>
            </a:r>
          </a:p>
          <a:p>
            <a:endParaRPr lang="bs-Latn-BA" sz="1600" dirty="0"/>
          </a:p>
          <a:p>
            <a:r>
              <a:rPr lang="bs-Latn-BA" sz="1600" dirty="0"/>
              <a:t>Pretraživanje informacija, fotografija, profila i stranica na Google-u ili nekom drugom pretraživaču, kao i na društvenim mrežama, osnova je digitalne forenzike. </a:t>
            </a:r>
          </a:p>
          <a:p>
            <a:endParaRPr lang="bs-Latn-BA" sz="1600" dirty="0"/>
          </a:p>
          <a:p>
            <a:r>
              <a:rPr lang="bs-Latn-BA" sz="1600" dirty="0"/>
              <a:t>Napredniji vidovi digitalne forenzike podrazumijevaju istraživanje vlasništva web stranica, profila i stranica na društvenim mrežama, istraživanje veza između različitih web stranica i/ili profila i stranica na društvenim mrežama, analiza fotografija i video snimaka u potrazi i dokazivanje montaža i slično. </a:t>
            </a:r>
          </a:p>
        </p:txBody>
      </p:sp>
    </p:spTree>
    <p:extLst>
      <p:ext uri="{BB962C8B-B14F-4D97-AF65-F5344CB8AC3E}">
        <p14:creationId xmlns:p14="http://schemas.microsoft.com/office/powerpoint/2010/main" val="111554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1424835" y="957638"/>
            <a:ext cx="6344452" cy="584775"/>
          </a:xfrm>
          <a:prstGeom prst="rect">
            <a:avLst/>
          </a:prstGeom>
          <a:noFill/>
        </p:spPr>
        <p:txBody>
          <a:bodyPr wrap="square" rtlCol="0">
            <a:spAutoFit/>
          </a:bodyPr>
          <a:lstStyle/>
          <a:p>
            <a:r>
              <a:rPr lang="bs-Latn-BA" sz="3200" dirty="0"/>
              <a:t>Kako biti sam svoj „fact-checker“?</a:t>
            </a:r>
          </a:p>
        </p:txBody>
      </p:sp>
      <p:sp>
        <p:nvSpPr>
          <p:cNvPr id="10" name="TextBox 9">
            <a:extLst>
              <a:ext uri="{FF2B5EF4-FFF2-40B4-BE49-F238E27FC236}">
                <a16:creationId xmlns:a16="http://schemas.microsoft.com/office/drawing/2014/main" id="{BE68FDC9-07C2-4029-9E8D-56A1D398D2F5}"/>
              </a:ext>
            </a:extLst>
          </p:cNvPr>
          <p:cNvSpPr txBox="1"/>
          <p:nvPr/>
        </p:nvSpPr>
        <p:spPr>
          <a:xfrm>
            <a:off x="801238" y="1800959"/>
            <a:ext cx="7719237" cy="2554545"/>
          </a:xfrm>
          <a:prstGeom prst="rect">
            <a:avLst/>
          </a:prstGeom>
          <a:noFill/>
        </p:spPr>
        <p:txBody>
          <a:bodyPr wrap="square" rtlCol="0">
            <a:spAutoFit/>
          </a:bodyPr>
          <a:lstStyle/>
          <a:p>
            <a:r>
              <a:rPr lang="bs-Latn-BA" sz="1600" dirty="0"/>
              <a:t>Kako ne bi povjerovali netačnim informacijama u medijima ili na internetu, a i kako ne bi nasjeli na neke od mnogih prevara na društvenim mrežama, ponekada i sami moramo biti „fact-checkeri“. </a:t>
            </a:r>
          </a:p>
          <a:p>
            <a:endParaRPr lang="bs-Latn-BA" sz="1600" dirty="0"/>
          </a:p>
          <a:p>
            <a:r>
              <a:rPr lang="bs-Latn-BA" sz="1600" dirty="0"/>
              <a:t>Uvijek kada čitamo ili gledamo vijesti ili kada provodimo vrijeme na društvenim mrežama, moramo biti oprezni i postavljati sebi pitanja o sadržaju koji gledamo i informacijama koje primamo. </a:t>
            </a:r>
          </a:p>
          <a:p>
            <a:endParaRPr lang="bs-Latn-BA" sz="1600" dirty="0"/>
          </a:p>
          <a:p>
            <a:r>
              <a:rPr lang="bs-Latn-BA" sz="1600" dirty="0"/>
              <a:t>Potrebno je da tokom čitanja vijesti ili „skrolanja“ društvenih mreža sami sebi postavljamo pitanja i kritički razmišljamo. </a:t>
            </a:r>
          </a:p>
        </p:txBody>
      </p:sp>
    </p:spTree>
    <p:extLst>
      <p:ext uri="{BB962C8B-B14F-4D97-AF65-F5344CB8AC3E}">
        <p14:creationId xmlns:p14="http://schemas.microsoft.com/office/powerpoint/2010/main" val="136762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1424835" y="957638"/>
            <a:ext cx="6344452" cy="584775"/>
          </a:xfrm>
          <a:prstGeom prst="rect">
            <a:avLst/>
          </a:prstGeom>
          <a:noFill/>
        </p:spPr>
        <p:txBody>
          <a:bodyPr wrap="square" rtlCol="0">
            <a:spAutoFit/>
          </a:bodyPr>
          <a:lstStyle/>
          <a:p>
            <a:r>
              <a:rPr lang="bs-Latn-BA" sz="3200" dirty="0"/>
              <a:t>Utvrđivanje izvora</a:t>
            </a:r>
          </a:p>
        </p:txBody>
      </p:sp>
      <p:sp>
        <p:nvSpPr>
          <p:cNvPr id="10" name="TextBox 9">
            <a:extLst>
              <a:ext uri="{FF2B5EF4-FFF2-40B4-BE49-F238E27FC236}">
                <a16:creationId xmlns:a16="http://schemas.microsoft.com/office/drawing/2014/main" id="{BE68FDC9-07C2-4029-9E8D-56A1D398D2F5}"/>
              </a:ext>
            </a:extLst>
          </p:cNvPr>
          <p:cNvSpPr txBox="1"/>
          <p:nvPr/>
        </p:nvSpPr>
        <p:spPr>
          <a:xfrm>
            <a:off x="801238" y="1800959"/>
            <a:ext cx="7719237" cy="2308324"/>
          </a:xfrm>
          <a:prstGeom prst="rect">
            <a:avLst/>
          </a:prstGeom>
          <a:noFill/>
        </p:spPr>
        <p:txBody>
          <a:bodyPr wrap="square" rtlCol="0">
            <a:spAutoFit/>
          </a:bodyPr>
          <a:lstStyle/>
          <a:p>
            <a:r>
              <a:rPr lang="bs-Latn-BA" sz="1600" dirty="0"/>
              <a:t>Prvo pitanje koje sebi moramo postaviti kada naiđemo na neku bitnu informaciju u medijima ili na društvenim mrežama je: </a:t>
            </a:r>
            <a:r>
              <a:rPr lang="bs-Latn-BA" sz="1600" b="1" dirty="0"/>
              <a:t>Ko mi pokušava nešto reći? </a:t>
            </a:r>
          </a:p>
          <a:p>
            <a:endParaRPr lang="bs-Latn-BA" sz="1600" b="1" dirty="0"/>
          </a:p>
          <a:p>
            <a:r>
              <a:rPr lang="bs-Latn-BA" sz="1600" dirty="0"/>
              <a:t>Prije nego i pročitamo neku informaciju, bitno je da znamo ko ju je objavio. Je li u pitanju web stranica nekog poznatog medija? Ili web stranica za koju ne znamo?</a:t>
            </a:r>
          </a:p>
          <a:p>
            <a:endParaRPr lang="bs-Latn-BA" sz="1600" dirty="0"/>
          </a:p>
          <a:p>
            <a:r>
              <a:rPr lang="bs-Latn-BA" sz="1600" dirty="0"/>
              <a:t>Ili smo na informaciju naišli na privatnom profilu na društvenim mrežama? Ili na nekoj stranici na društvenim mrežama, odnosno profilu iza kojeg stoji neka medijska kuća? Ili neka organizacija? Ili stranka?</a:t>
            </a:r>
          </a:p>
        </p:txBody>
      </p:sp>
    </p:spTree>
    <p:extLst>
      <p:ext uri="{BB962C8B-B14F-4D97-AF65-F5344CB8AC3E}">
        <p14:creationId xmlns:p14="http://schemas.microsoft.com/office/powerpoint/2010/main" val="150480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6" name="TextBox 5">
            <a:extLst>
              <a:ext uri="{FF2B5EF4-FFF2-40B4-BE49-F238E27FC236}">
                <a16:creationId xmlns:a16="http://schemas.microsoft.com/office/drawing/2014/main" id="{A96BF3A8-2B0A-4EFA-A5D8-0ADC093E0DD3}"/>
              </a:ext>
            </a:extLst>
          </p:cNvPr>
          <p:cNvSpPr txBox="1"/>
          <p:nvPr/>
        </p:nvSpPr>
        <p:spPr>
          <a:xfrm>
            <a:off x="1424835" y="957638"/>
            <a:ext cx="6344452" cy="584775"/>
          </a:xfrm>
          <a:prstGeom prst="rect">
            <a:avLst/>
          </a:prstGeom>
          <a:noFill/>
        </p:spPr>
        <p:txBody>
          <a:bodyPr wrap="square" rtlCol="0">
            <a:spAutoFit/>
          </a:bodyPr>
          <a:lstStyle/>
          <a:p>
            <a:r>
              <a:rPr lang="bs-Latn-BA" sz="3200" dirty="0"/>
              <a:t>Transparentnost web stranica</a:t>
            </a:r>
          </a:p>
        </p:txBody>
      </p:sp>
      <p:sp>
        <p:nvSpPr>
          <p:cNvPr id="10" name="TextBox 9">
            <a:extLst>
              <a:ext uri="{FF2B5EF4-FFF2-40B4-BE49-F238E27FC236}">
                <a16:creationId xmlns:a16="http://schemas.microsoft.com/office/drawing/2014/main" id="{BE68FDC9-07C2-4029-9E8D-56A1D398D2F5}"/>
              </a:ext>
            </a:extLst>
          </p:cNvPr>
          <p:cNvSpPr txBox="1"/>
          <p:nvPr/>
        </p:nvSpPr>
        <p:spPr>
          <a:xfrm>
            <a:off x="808326" y="1645015"/>
            <a:ext cx="7719237" cy="3046988"/>
          </a:xfrm>
          <a:prstGeom prst="rect">
            <a:avLst/>
          </a:prstGeom>
          <a:noFill/>
        </p:spPr>
        <p:txBody>
          <a:bodyPr wrap="square" rtlCol="0">
            <a:spAutoFit/>
          </a:bodyPr>
          <a:lstStyle/>
          <a:p>
            <a:r>
              <a:rPr lang="bs-Latn-BA" sz="1600" dirty="0"/>
              <a:t>Ukoliko informaciju čitamo sa neke web stranica, moramo znati ko upravlja tom web stranicom. Da li je to ozbiljna i profesionalna medijska kuća, ili je u pitanju neki anonimni portal o kom ne znamo ništa?</a:t>
            </a:r>
          </a:p>
          <a:p>
            <a:endParaRPr lang="bs-Latn-BA" sz="1600" dirty="0"/>
          </a:p>
          <a:p>
            <a:r>
              <a:rPr lang="bs-Latn-BA" sz="1600" dirty="0"/>
              <a:t>Kako bi to utvrdili, potrebno je da pronađemo dio web stranica koji se zove „impressum“. Svaka profesionalna web stranica bi trebala imati impressum, u kojem stoje informacije o tome ko je vlasnik web stranice. Ako se radi o web stranici medijske kuće, onda bi se tu trebale nalaziti i informacije o tome ko su urednici/e i novinari/ke tog medija koji stvaraju sadržaj na web stranici koju gledamo. </a:t>
            </a:r>
          </a:p>
          <a:p>
            <a:endParaRPr lang="bs-Latn-BA" sz="1600" dirty="0"/>
          </a:p>
          <a:p>
            <a:r>
              <a:rPr lang="bs-Latn-BA" sz="1600" dirty="0"/>
              <a:t>Ako web stranica nema impressum i ne znamo ništa o osobama koje na njoj stvaraju sadržaja, ne trebamo je uzimati za ozbiljno!</a:t>
            </a:r>
          </a:p>
        </p:txBody>
      </p:sp>
    </p:spTree>
    <p:extLst>
      <p:ext uri="{BB962C8B-B14F-4D97-AF65-F5344CB8AC3E}">
        <p14:creationId xmlns:p14="http://schemas.microsoft.com/office/powerpoint/2010/main" val="10624670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1325</Words>
  <Application>Microsoft Office PowerPoint</Application>
  <PresentationFormat>On-screen Show (16:9)</PresentationFormat>
  <Paragraphs>102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Geomanist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Emir Zulejhić</cp:lastModifiedBy>
  <cp:revision>13</cp:revision>
  <dcterms:modified xsi:type="dcterms:W3CDTF">2024-07-10T15:29:28Z</dcterms:modified>
</cp:coreProperties>
</file>