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57" r:id="rId3"/>
    <p:sldId id="260" r:id="rId4"/>
    <p:sldId id="259" r:id="rId5"/>
    <p:sldId id="261" r:id="rId6"/>
    <p:sldId id="262" r:id="rId7"/>
    <p:sldId id="263" r:id="rId8"/>
    <p:sldId id="264" r:id="rId9"/>
    <p:sldId id="265" r:id="rId10"/>
    <p:sldId id="266" r:id="rId11"/>
    <p:sldId id="267" r:id="rId12"/>
    <p:sldId id="268" r:id="rId13"/>
    <p:sldId id="258"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784F6C-4E81-45D6-B038-63448DD6B055}" v="91" dt="2024-07-09T07:11:56.9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120" d="100"/>
          <a:sy n="120" d="100"/>
        </p:scale>
        <p:origin x="370"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96b45007f7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96b45007f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6061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96b45007f7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96b45007f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2586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96b45007f7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96b45007f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6965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96b45007f7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96b45007f7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96b45007f7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96b45007f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96b45007f7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96b45007f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7626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96b45007f7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96b45007f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823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96b45007f7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96b45007f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7036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96b45007f7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96b45007f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510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96b45007f7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96b45007f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3225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96b45007f7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96b45007f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4770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96b45007f7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96b45007f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5065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h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4614050"/>
            <a:ext cx="9143997" cy="437568"/>
          </a:xfrm>
          <a:prstGeom prst="rect">
            <a:avLst/>
          </a:prstGeom>
          <a:noFill/>
          <a:ln>
            <a:noFill/>
          </a:ln>
        </p:spPr>
      </p:pic>
      <p:pic>
        <p:nvPicPr>
          <p:cNvPr id="55" name="Google Shape;55;p13"/>
          <p:cNvPicPr preferRelativeResize="0"/>
          <p:nvPr/>
        </p:nvPicPr>
        <p:blipFill>
          <a:blip r:embed="rId4">
            <a:alphaModFix/>
          </a:blip>
          <a:stretch>
            <a:fillRect/>
          </a:stretch>
        </p:blipFill>
        <p:spPr>
          <a:xfrm>
            <a:off x="452324" y="199538"/>
            <a:ext cx="1411251" cy="437575"/>
          </a:xfrm>
          <a:prstGeom prst="rect">
            <a:avLst/>
          </a:prstGeom>
          <a:noFill/>
          <a:ln>
            <a:noFill/>
          </a:ln>
        </p:spPr>
      </p:pic>
      <p:pic>
        <p:nvPicPr>
          <p:cNvPr id="56" name="Google Shape;56;p13"/>
          <p:cNvPicPr preferRelativeResize="0"/>
          <p:nvPr/>
        </p:nvPicPr>
        <p:blipFill>
          <a:blip r:embed="rId5">
            <a:alphaModFix/>
          </a:blip>
          <a:stretch>
            <a:fillRect/>
          </a:stretch>
        </p:blipFill>
        <p:spPr>
          <a:xfrm>
            <a:off x="8169701" y="199550"/>
            <a:ext cx="523924" cy="483775"/>
          </a:xfrm>
          <a:prstGeom prst="rect">
            <a:avLst/>
          </a:prstGeom>
          <a:noFill/>
          <a:ln>
            <a:noFill/>
          </a:ln>
        </p:spPr>
      </p:pic>
      <p:sp>
        <p:nvSpPr>
          <p:cNvPr id="2" name="TextBox 1">
            <a:extLst>
              <a:ext uri="{FF2B5EF4-FFF2-40B4-BE49-F238E27FC236}">
                <a16:creationId xmlns:a16="http://schemas.microsoft.com/office/drawing/2014/main" id="{B36C3B9E-F375-BD30-E4FD-B1C0A9A7DFA0}"/>
              </a:ext>
            </a:extLst>
          </p:cNvPr>
          <p:cNvSpPr txBox="1"/>
          <p:nvPr/>
        </p:nvSpPr>
        <p:spPr>
          <a:xfrm>
            <a:off x="556540" y="2148528"/>
            <a:ext cx="6501539" cy="954107"/>
          </a:xfrm>
          <a:prstGeom prst="rect">
            <a:avLst/>
          </a:prstGeom>
          <a:noFill/>
        </p:spPr>
        <p:txBody>
          <a:bodyPr wrap="square" rtlCol="0">
            <a:spAutoFit/>
          </a:bodyPr>
          <a:lstStyle/>
          <a:p>
            <a:pPr rtl="0">
              <a:spcBef>
                <a:spcPts val="0"/>
              </a:spcBef>
              <a:spcAft>
                <a:spcPts val="0"/>
              </a:spcAft>
            </a:pPr>
            <a:r>
              <a:rPr lang="en-GB" sz="2800" u="none" strike="noStrike" dirty="0" err="1">
                <a:solidFill>
                  <a:schemeClr val="accent1">
                    <a:lumMod val="50000"/>
                  </a:schemeClr>
                </a:solidFill>
                <a:effectLst/>
                <a:latin typeface="Geomanist Light" panose="02000503000000020004" pitchFamily="2" charset="77"/>
              </a:rPr>
              <a:t>Forenzika</a:t>
            </a:r>
            <a:r>
              <a:rPr lang="en-GB" sz="2800" u="none" strike="noStrike" dirty="0">
                <a:solidFill>
                  <a:schemeClr val="accent1">
                    <a:lumMod val="50000"/>
                  </a:schemeClr>
                </a:solidFill>
                <a:effectLst/>
                <a:latin typeface="Geomanist Light" panose="02000503000000020004" pitchFamily="2" charset="77"/>
              </a:rPr>
              <a:t> </a:t>
            </a:r>
            <a:r>
              <a:rPr lang="en-GB" sz="2800" u="none" strike="noStrike" dirty="0" err="1">
                <a:solidFill>
                  <a:schemeClr val="accent1">
                    <a:lumMod val="50000"/>
                  </a:schemeClr>
                </a:solidFill>
                <a:effectLst/>
                <a:latin typeface="Geomanist Medium" panose="02000503000000020004" pitchFamily="2" charset="77"/>
              </a:rPr>
              <a:t>nasilnog</a:t>
            </a:r>
            <a:r>
              <a:rPr lang="en-GB" sz="2800" u="none" strike="noStrike" dirty="0">
                <a:solidFill>
                  <a:schemeClr val="accent1">
                    <a:lumMod val="50000"/>
                  </a:schemeClr>
                </a:solidFill>
                <a:effectLst/>
                <a:latin typeface="Geomanist Medium" panose="02000503000000020004" pitchFamily="2" charset="77"/>
              </a:rPr>
              <a:t> </a:t>
            </a:r>
            <a:r>
              <a:rPr lang="en-GB" sz="2800" u="none" strike="noStrike" dirty="0" err="1">
                <a:solidFill>
                  <a:schemeClr val="accent1">
                    <a:lumMod val="50000"/>
                  </a:schemeClr>
                </a:solidFill>
                <a:effectLst/>
                <a:latin typeface="Geomanist Medium" panose="02000503000000020004" pitchFamily="2" charset="77"/>
              </a:rPr>
              <a:t>ekstremizma</a:t>
            </a:r>
            <a:r>
              <a:rPr lang="en-GB" sz="2800" u="none" strike="noStrike" dirty="0">
                <a:solidFill>
                  <a:schemeClr val="accent1">
                    <a:lumMod val="50000"/>
                  </a:schemeClr>
                </a:solidFill>
                <a:effectLst/>
                <a:latin typeface="Geomanist Medium" panose="02000503000000020004" pitchFamily="2" charset="77"/>
              </a:rPr>
              <a:t> </a:t>
            </a:r>
            <a:r>
              <a:rPr lang="en-GB" sz="2800" u="none" strike="noStrike" dirty="0">
                <a:solidFill>
                  <a:schemeClr val="accent1">
                    <a:lumMod val="50000"/>
                  </a:schemeClr>
                </a:solidFill>
                <a:effectLst/>
                <a:latin typeface="Geomanist Light" panose="02000503000000020004" pitchFamily="2" charset="77"/>
              </a:rPr>
              <a:t>u </a:t>
            </a:r>
            <a:r>
              <a:rPr lang="en-GB" sz="2800" u="none" strike="noStrike" dirty="0" err="1">
                <a:solidFill>
                  <a:schemeClr val="accent1">
                    <a:lumMod val="50000"/>
                  </a:schemeClr>
                </a:solidFill>
                <a:effectLst/>
                <a:latin typeface="Geomanist Light" panose="02000503000000020004" pitchFamily="2" charset="77"/>
              </a:rPr>
              <a:t>digitalnom</a:t>
            </a:r>
            <a:r>
              <a:rPr lang="en-GB" sz="2800" u="none" strike="noStrike" dirty="0">
                <a:solidFill>
                  <a:schemeClr val="accent1">
                    <a:lumMod val="50000"/>
                  </a:schemeClr>
                </a:solidFill>
                <a:effectLst/>
                <a:latin typeface="Geomanist Light" panose="02000503000000020004" pitchFamily="2" charset="77"/>
              </a:rPr>
              <a:t> </a:t>
            </a:r>
            <a:r>
              <a:rPr lang="en-GB" sz="2800" u="none" strike="noStrike" dirty="0" err="1">
                <a:solidFill>
                  <a:schemeClr val="accent1">
                    <a:lumMod val="50000"/>
                  </a:schemeClr>
                </a:solidFill>
                <a:effectLst/>
                <a:latin typeface="Geomanist Light" panose="02000503000000020004" pitchFamily="2" charset="77"/>
              </a:rPr>
              <a:t>okruženju</a:t>
            </a:r>
            <a:endParaRPr lang="en-GB" sz="2800" dirty="0">
              <a:solidFill>
                <a:schemeClr val="accent1">
                  <a:lumMod val="50000"/>
                </a:schemeClr>
              </a:solidFill>
              <a:effectLst/>
              <a:latin typeface="Geomanist Light" panose="02000503000000020004" pitchFamily="2" charset="77"/>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p:nvPr/>
        </p:nvSpPr>
        <p:spPr>
          <a:xfrm>
            <a:off x="-8225" y="-11050"/>
            <a:ext cx="9144000" cy="758100"/>
          </a:xfrm>
          <a:prstGeom prst="rect">
            <a:avLst/>
          </a:prstGeom>
          <a:solidFill>
            <a:srgbClr val="2D369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rgbClr val="2D3695"/>
              </a:highlight>
            </a:endParaRPr>
          </a:p>
        </p:txBody>
      </p:sp>
      <p:pic>
        <p:nvPicPr>
          <p:cNvPr id="62" name="Google Shape;62;p14"/>
          <p:cNvPicPr preferRelativeResize="0"/>
          <p:nvPr/>
        </p:nvPicPr>
        <p:blipFill>
          <a:blip r:embed="rId3">
            <a:alphaModFix/>
          </a:blip>
          <a:stretch>
            <a:fillRect/>
          </a:stretch>
        </p:blipFill>
        <p:spPr>
          <a:xfrm>
            <a:off x="0" y="4614050"/>
            <a:ext cx="9143997" cy="437568"/>
          </a:xfrm>
          <a:prstGeom prst="rect">
            <a:avLst/>
          </a:prstGeom>
          <a:noFill/>
          <a:ln>
            <a:noFill/>
          </a:ln>
        </p:spPr>
      </p:pic>
      <p:pic>
        <p:nvPicPr>
          <p:cNvPr id="63" name="Google Shape;63;p14"/>
          <p:cNvPicPr preferRelativeResize="0"/>
          <p:nvPr/>
        </p:nvPicPr>
        <p:blipFill rotWithShape="1">
          <a:blip r:embed="rId4">
            <a:alphaModFix/>
          </a:blip>
          <a:srcRect/>
          <a:stretch/>
        </p:blipFill>
        <p:spPr>
          <a:xfrm>
            <a:off x="452324" y="199538"/>
            <a:ext cx="1411251" cy="437575"/>
          </a:xfrm>
          <a:prstGeom prst="rect">
            <a:avLst/>
          </a:prstGeom>
          <a:noFill/>
          <a:ln>
            <a:noFill/>
          </a:ln>
        </p:spPr>
      </p:pic>
      <p:pic>
        <p:nvPicPr>
          <p:cNvPr id="64" name="Google Shape;64;p14"/>
          <p:cNvPicPr preferRelativeResize="0"/>
          <p:nvPr/>
        </p:nvPicPr>
        <p:blipFill rotWithShape="1">
          <a:blip r:embed="rId5">
            <a:alphaModFix/>
          </a:blip>
          <a:srcRect/>
          <a:stretch/>
        </p:blipFill>
        <p:spPr>
          <a:xfrm>
            <a:off x="8219734" y="199550"/>
            <a:ext cx="473892" cy="437573"/>
          </a:xfrm>
          <a:prstGeom prst="rect">
            <a:avLst/>
          </a:prstGeom>
          <a:noFill/>
          <a:ln>
            <a:noFill/>
          </a:ln>
        </p:spPr>
      </p:pic>
      <p:sp>
        <p:nvSpPr>
          <p:cNvPr id="2" name="TextBox 1">
            <a:extLst>
              <a:ext uri="{FF2B5EF4-FFF2-40B4-BE49-F238E27FC236}">
                <a16:creationId xmlns:a16="http://schemas.microsoft.com/office/drawing/2014/main" id="{BE162867-5F85-F13D-26A0-39D5B1302EE7}"/>
              </a:ext>
            </a:extLst>
          </p:cNvPr>
          <p:cNvSpPr txBox="1"/>
          <p:nvPr/>
        </p:nvSpPr>
        <p:spPr>
          <a:xfrm>
            <a:off x="255589" y="1035050"/>
            <a:ext cx="5033962" cy="407035"/>
          </a:xfrm>
          <a:prstGeom prst="rect">
            <a:avLst/>
          </a:prstGeom>
          <a:noFill/>
        </p:spPr>
        <p:txBody>
          <a:bodyPr wrap="square">
            <a:spAutoFit/>
          </a:bodyPr>
          <a:lstStyle/>
          <a:p>
            <a:pPr marL="0" marR="0">
              <a:lnSpc>
                <a:spcPct val="107000"/>
              </a:lnSpc>
              <a:spcBef>
                <a:spcPts val="1800"/>
              </a:spcBef>
              <a:spcAft>
                <a:spcPts val="0"/>
              </a:spcAft>
            </a:pPr>
            <a:r>
              <a:rPr lang="sr-Latn-RS" sz="2000" b="1" dirty="0">
                <a:solidFill>
                  <a:srgbClr val="C00000"/>
                </a:solidFill>
                <a:latin typeface="Calibri" panose="020F0502020204030204" pitchFamily="34" charset="0"/>
                <a:ea typeface="Calibri" panose="020F0502020204030204" pitchFamily="34" charset="0"/>
                <a:cs typeface="Calibri" panose="020F0502020204030204" pitchFamily="34" charset="0"/>
              </a:rPr>
              <a:t>Osjećaj superiornosti (nadmoći)</a:t>
            </a:r>
            <a:endParaRPr lang="sr-Latn-RS" sz="1100" dirty="0">
              <a:latin typeface="Calibri" panose="020F0502020204030204" pitchFamily="34" charset="0"/>
              <a:ea typeface="Calibri" panose="020F0502020204030204" pitchFamily="34" charset="0"/>
            </a:endParaRPr>
          </a:p>
        </p:txBody>
      </p:sp>
      <p:pic>
        <p:nvPicPr>
          <p:cNvPr id="9218" name="Picture 2" descr="4 Ways To Overcome Superiority Complex - Guardian Nigeria News">
            <a:extLst>
              <a:ext uri="{FF2B5EF4-FFF2-40B4-BE49-F238E27FC236}">
                <a16:creationId xmlns:a16="http://schemas.microsoft.com/office/drawing/2014/main" id="{6115A609-80B7-52A5-E531-D18093B798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4370" y="1686886"/>
            <a:ext cx="3909630" cy="24215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1EE5218-DB1C-17D8-9FF7-0309BAB87074}"/>
              </a:ext>
            </a:extLst>
          </p:cNvPr>
          <p:cNvSpPr txBox="1"/>
          <p:nvPr/>
        </p:nvSpPr>
        <p:spPr>
          <a:xfrm>
            <a:off x="-128813" y="1442085"/>
            <a:ext cx="5119913" cy="3063403"/>
          </a:xfrm>
          <a:prstGeom prst="rect">
            <a:avLst/>
          </a:prstGeom>
          <a:noFill/>
        </p:spPr>
        <p:txBody>
          <a:bodyPr wrap="square">
            <a:spAutoFit/>
          </a:bodyPr>
          <a:lstStyle/>
          <a:p>
            <a:pPr marL="457200" marR="0" lvl="0" indent="-342900" algn="just" defTabSz="914400" rtl="0" eaLnBrk="1" fontAlgn="auto" latinLnBrk="0" hangingPunct="1">
              <a:lnSpc>
                <a:spcPct val="90000"/>
              </a:lnSpc>
              <a:spcBef>
                <a:spcPts val="1000"/>
              </a:spcBef>
              <a:spcAft>
                <a:spcPts val="0"/>
              </a:spcAft>
              <a:buClr>
                <a:srgbClr val="000000"/>
              </a:buClr>
              <a:buSzPts val="1800"/>
              <a:buFont typeface="Arial"/>
              <a:buChar char="•"/>
              <a:tabLst/>
              <a:defRPr/>
            </a:pP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Osjećaj</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lang="bs-Latn-BA"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superiornosti</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znači</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da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članovi</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ekstremističkih</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grupa</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smatraju</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da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su</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nadmoćni</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bolji</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i</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vredniji</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od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drugih</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Dodjeljuju</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svojoj</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grupi</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veću</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vrijednost</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dok</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omalovažavaju</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druge</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grupe</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a:t>
            </a:r>
            <a:endParaRPr lang="bs-Latn-BA"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endParaRPr>
          </a:p>
          <a:p>
            <a:pPr marL="457200" marR="0" lvl="0" indent="-342900" algn="just" defTabSz="914400" rtl="0" eaLnBrk="1" fontAlgn="auto" latinLnBrk="0" hangingPunct="1">
              <a:lnSpc>
                <a:spcPct val="90000"/>
              </a:lnSpc>
              <a:spcBef>
                <a:spcPts val="1000"/>
              </a:spcBef>
              <a:spcAft>
                <a:spcPts val="0"/>
              </a:spcAft>
              <a:buClr>
                <a:srgbClr val="000000"/>
              </a:buClr>
              <a:buSzPts val="1800"/>
              <a:buFont typeface="Arial"/>
              <a:buChar char="•"/>
              <a:tabLst/>
              <a:defRPr/>
            </a:pP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Ponos</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na</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različite</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grupe</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kojima</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pripadamo</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važan</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je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izvor</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zdravog</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samopoštovanja</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Međutim</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različit</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je od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zdravog</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osjećaja</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vlastite</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vrijednosti</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jer</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ne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uključuje</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omalovažavanje</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drugih</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ili</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smatranje</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sebe</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nadmoćnim</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nad</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njima</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Druge</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grupe</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i</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kulture</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treba</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pošt</a:t>
            </a:r>
            <a:r>
              <a:rPr kumimoji="0" lang="bs-Latn-BA"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o</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vati</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a:t>
            </a:r>
            <a:endParaRPr lang="bs-Latn-BA"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endParaRPr>
          </a:p>
          <a:p>
            <a:pPr marL="457200" marR="0" lvl="0" indent="-342900" algn="just" defTabSz="914400" rtl="0" eaLnBrk="1" fontAlgn="auto" latinLnBrk="0" hangingPunct="1">
              <a:lnSpc>
                <a:spcPct val="90000"/>
              </a:lnSpc>
              <a:spcBef>
                <a:spcPts val="1000"/>
              </a:spcBef>
              <a:spcAft>
                <a:spcPts val="0"/>
              </a:spcAft>
              <a:buClr>
                <a:srgbClr val="000000"/>
              </a:buClr>
              <a:buSzPts val="1800"/>
              <a:buFont typeface="Arial"/>
              <a:buChar char="•"/>
              <a:tabLst/>
              <a:defRPr/>
            </a:pPr>
            <a:r>
              <a:rPr kumimoji="0" lang="bs-Latn-BA"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Ipak</a:t>
            </a:r>
            <a:r>
              <a:rPr lang="bs-Latn-BA"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 ne zaboravite!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Pripadanje</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različitim</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grupama</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kao</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što</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su</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nacionalna</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regionalna</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ili</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gradska</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pripadnost</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hr-BA"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porodica</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podrška</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hr-BA"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fudbalskom</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ili</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sportskom</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timu</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bs-Latn-BA"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biti fan </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bend</a:t>
            </a:r>
            <a:r>
              <a:rPr kumimoji="0" lang="hr-BA"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a</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ili</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pjevač</a:t>
            </a:r>
            <a:r>
              <a:rPr kumimoji="0" lang="hr-BA"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a</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članstvo</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u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sportskom</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timu</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ili</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hr-BA"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muzičkom</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klubu</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hr-BA"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izviđačima,</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itd</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mogu</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svi</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biti</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važni</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izvori</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bs-Latn-BA"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suosjećanja prema</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sebi</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i</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samopoštovanja</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a:t>
            </a:r>
          </a:p>
        </p:txBody>
      </p:sp>
    </p:spTree>
    <p:extLst>
      <p:ext uri="{BB962C8B-B14F-4D97-AF65-F5344CB8AC3E}">
        <p14:creationId xmlns:p14="http://schemas.microsoft.com/office/powerpoint/2010/main" val="2127228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p:nvPr/>
        </p:nvSpPr>
        <p:spPr>
          <a:xfrm>
            <a:off x="-8225" y="-11050"/>
            <a:ext cx="9144000" cy="758100"/>
          </a:xfrm>
          <a:prstGeom prst="rect">
            <a:avLst/>
          </a:prstGeom>
          <a:solidFill>
            <a:srgbClr val="2D369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rgbClr val="2D3695"/>
              </a:highlight>
            </a:endParaRPr>
          </a:p>
        </p:txBody>
      </p:sp>
      <p:pic>
        <p:nvPicPr>
          <p:cNvPr id="62" name="Google Shape;62;p14"/>
          <p:cNvPicPr preferRelativeResize="0"/>
          <p:nvPr/>
        </p:nvPicPr>
        <p:blipFill>
          <a:blip r:embed="rId3">
            <a:alphaModFix/>
          </a:blip>
          <a:stretch>
            <a:fillRect/>
          </a:stretch>
        </p:blipFill>
        <p:spPr>
          <a:xfrm>
            <a:off x="0" y="4614050"/>
            <a:ext cx="9143997" cy="437568"/>
          </a:xfrm>
          <a:prstGeom prst="rect">
            <a:avLst/>
          </a:prstGeom>
          <a:noFill/>
          <a:ln>
            <a:noFill/>
          </a:ln>
        </p:spPr>
      </p:pic>
      <p:pic>
        <p:nvPicPr>
          <p:cNvPr id="63" name="Google Shape;63;p14"/>
          <p:cNvPicPr preferRelativeResize="0"/>
          <p:nvPr/>
        </p:nvPicPr>
        <p:blipFill rotWithShape="1">
          <a:blip r:embed="rId4">
            <a:alphaModFix/>
          </a:blip>
          <a:srcRect/>
          <a:stretch/>
        </p:blipFill>
        <p:spPr>
          <a:xfrm>
            <a:off x="452324" y="199538"/>
            <a:ext cx="1411251" cy="437575"/>
          </a:xfrm>
          <a:prstGeom prst="rect">
            <a:avLst/>
          </a:prstGeom>
          <a:noFill/>
          <a:ln>
            <a:noFill/>
          </a:ln>
        </p:spPr>
      </p:pic>
      <p:pic>
        <p:nvPicPr>
          <p:cNvPr id="64" name="Google Shape;64;p14"/>
          <p:cNvPicPr preferRelativeResize="0"/>
          <p:nvPr/>
        </p:nvPicPr>
        <p:blipFill rotWithShape="1">
          <a:blip r:embed="rId5">
            <a:alphaModFix/>
          </a:blip>
          <a:srcRect/>
          <a:stretch/>
        </p:blipFill>
        <p:spPr>
          <a:xfrm>
            <a:off x="8219734" y="199550"/>
            <a:ext cx="473892" cy="437573"/>
          </a:xfrm>
          <a:prstGeom prst="rect">
            <a:avLst/>
          </a:prstGeom>
          <a:noFill/>
          <a:ln>
            <a:noFill/>
          </a:ln>
        </p:spPr>
      </p:pic>
      <p:sp>
        <p:nvSpPr>
          <p:cNvPr id="2" name="TextBox 1">
            <a:extLst>
              <a:ext uri="{FF2B5EF4-FFF2-40B4-BE49-F238E27FC236}">
                <a16:creationId xmlns:a16="http://schemas.microsoft.com/office/drawing/2014/main" id="{BE162867-5F85-F13D-26A0-39D5B1302EE7}"/>
              </a:ext>
            </a:extLst>
          </p:cNvPr>
          <p:cNvSpPr txBox="1"/>
          <p:nvPr/>
        </p:nvSpPr>
        <p:spPr>
          <a:xfrm>
            <a:off x="255589" y="1035050"/>
            <a:ext cx="5033962" cy="407035"/>
          </a:xfrm>
          <a:prstGeom prst="rect">
            <a:avLst/>
          </a:prstGeom>
          <a:noFill/>
        </p:spPr>
        <p:txBody>
          <a:bodyPr wrap="square">
            <a:spAutoFit/>
          </a:bodyPr>
          <a:lstStyle/>
          <a:p>
            <a:pPr marL="0" marR="0">
              <a:lnSpc>
                <a:spcPct val="107000"/>
              </a:lnSpc>
              <a:spcBef>
                <a:spcPts val="1800"/>
              </a:spcBef>
              <a:spcAft>
                <a:spcPts val="0"/>
              </a:spcAft>
            </a:pPr>
            <a:r>
              <a:rPr lang="sr-Latn-RS" sz="2000" b="1" dirty="0">
                <a:solidFill>
                  <a:srgbClr val="C00000"/>
                </a:solidFill>
                <a:latin typeface="Calibri" panose="020F0502020204030204" pitchFamily="34" charset="0"/>
                <a:ea typeface="Calibri" panose="020F0502020204030204" pitchFamily="34" charset="0"/>
                <a:cs typeface="Calibri" panose="020F0502020204030204" pitchFamily="34" charset="0"/>
              </a:rPr>
              <a:t>Dehumanizacija ’neprijatelja’</a:t>
            </a:r>
            <a:endParaRPr lang="sr-Latn-RS" sz="1100" dirty="0">
              <a:latin typeface="Calibri" panose="020F0502020204030204" pitchFamily="34" charset="0"/>
              <a:ea typeface="Calibri" panose="020F0502020204030204" pitchFamily="34" charset="0"/>
            </a:endParaRPr>
          </a:p>
        </p:txBody>
      </p:sp>
      <p:sp>
        <p:nvSpPr>
          <p:cNvPr id="3" name="TextBox 2">
            <a:extLst>
              <a:ext uri="{FF2B5EF4-FFF2-40B4-BE49-F238E27FC236}">
                <a16:creationId xmlns:a16="http://schemas.microsoft.com/office/drawing/2014/main" id="{5C7C2CCB-B081-AF0D-BB97-1FB68BA9717C}"/>
              </a:ext>
            </a:extLst>
          </p:cNvPr>
          <p:cNvSpPr txBox="1"/>
          <p:nvPr/>
        </p:nvSpPr>
        <p:spPr>
          <a:xfrm>
            <a:off x="-8225" y="1488066"/>
            <a:ext cx="6078825" cy="3125984"/>
          </a:xfrm>
          <a:prstGeom prst="rect">
            <a:avLst/>
          </a:prstGeom>
          <a:noFill/>
        </p:spPr>
        <p:txBody>
          <a:bodyPr wrap="square">
            <a:spAutoFit/>
          </a:bodyPr>
          <a:lstStyle/>
          <a:p>
            <a:pPr marL="457200" marR="0" lvl="0" indent="-342900" algn="just" defTabSz="914400" rtl="0" eaLnBrk="1" fontAlgn="auto" latinLnBrk="0" hangingPunct="1">
              <a:lnSpc>
                <a:spcPct val="90000"/>
              </a:lnSpc>
              <a:spcBef>
                <a:spcPts val="1000"/>
              </a:spcBef>
              <a:spcAft>
                <a:spcPts val="0"/>
              </a:spcAft>
              <a:buClr>
                <a:srgbClr val="000000"/>
              </a:buClr>
              <a:buSzPts val="1800"/>
              <a:buFont typeface="Arial"/>
              <a:buChar char="•"/>
              <a:tabLst/>
              <a:defRPr/>
            </a:pP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Dehumanizacija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znači</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da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ekstremističke</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grupe</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opisuju</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druge</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grupe</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koje</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smatraju</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neprijateljima</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na</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ponižavajući</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način</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oduzimajući</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im</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ljudsku</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vrijednost</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ponekad</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ih</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čak</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opisujući</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kao</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životinje</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a:t>
            </a:r>
            <a:r>
              <a:rPr kumimoji="0" lang="bs-Latn-BA"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Dehumanizacija se može odvijati na nivou misli, osjećaja i </a:t>
            </a:r>
            <a:r>
              <a:rPr kumimoji="0" lang="bs-Latn-BA"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ponašanja</a:t>
            </a:r>
            <a:r>
              <a:rPr kumimoji="0" lang="bs-Latn-BA"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a:t>
            </a:r>
            <a:endPar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a:p>
            <a:pPr marL="457200" marR="0" lvl="0" indent="-342900" algn="just" defTabSz="914400" rtl="0" eaLnBrk="1" fontAlgn="auto" latinLnBrk="0" hangingPunct="1">
              <a:lnSpc>
                <a:spcPct val="90000"/>
              </a:lnSpc>
              <a:spcBef>
                <a:spcPts val="1000"/>
              </a:spcBef>
              <a:spcAft>
                <a:spcPts val="0"/>
              </a:spcAft>
              <a:buClr>
                <a:srgbClr val="000000"/>
              </a:buClr>
              <a:buSzPts val="1800"/>
              <a:buFont typeface="Arial"/>
              <a:buChar char="•"/>
              <a:tabLst/>
              <a:defRPr/>
            </a:pP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Kada</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gledamo</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druge</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kao</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inferiornije</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manje</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vrijedna</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ljudska</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bića</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to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smanjuje</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našu</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empatiju</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prema</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njima</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Bez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empatije</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lakše</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je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promovirati</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i</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opravdavati</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nasilje</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protiv</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njih</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što</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je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upravo</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ono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što</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ekstremističke</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grupe</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čine</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a:t>
            </a:r>
            <a:endPar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90000"/>
              </a:lnSpc>
              <a:spcBef>
                <a:spcPts val="1000"/>
              </a:spcBef>
              <a:spcAft>
                <a:spcPts val="0"/>
              </a:spcAft>
              <a:buClr>
                <a:srgbClr val="000000"/>
              </a:buClr>
              <a:buSzPct val="100000"/>
              <a:buFont typeface="Arial"/>
              <a:buNone/>
              <a:tabLst/>
              <a:defRPr/>
            </a:pPr>
            <a:r>
              <a:rPr kumimoji="0" lang="en-US" b="1"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Kako</a:t>
            </a:r>
            <a:r>
              <a:rPr kumimoji="0" lang="en-US"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je </a:t>
            </a:r>
            <a:r>
              <a:rPr kumimoji="0" lang="en-US" b="1"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možemo</a:t>
            </a:r>
            <a:r>
              <a:rPr kumimoji="0" lang="en-US"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b="1"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spriječiti</a:t>
            </a:r>
            <a:r>
              <a:rPr kumimoji="0" lang="en-US"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a:t>
            </a:r>
          </a:p>
          <a:p>
            <a:pPr marL="457200" marR="0" lvl="0" indent="-342900" algn="l" defTabSz="914400" rtl="0" eaLnBrk="1" fontAlgn="auto" latinLnBrk="0" hangingPunct="1">
              <a:lnSpc>
                <a:spcPct val="90000"/>
              </a:lnSpc>
              <a:spcBef>
                <a:spcPts val="1000"/>
              </a:spcBef>
              <a:spcAft>
                <a:spcPts val="0"/>
              </a:spcAft>
              <a:buClr>
                <a:srgbClr val="000000"/>
              </a:buClr>
              <a:buSzPts val="1800"/>
              <a:buFont typeface="Arial"/>
              <a:buChar char="•"/>
              <a:tabLst/>
              <a:defRPr/>
            </a:pP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Suprotnost</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dehumanizaciji</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je </a:t>
            </a:r>
            <a:r>
              <a:rPr kumimoji="0" lang="en-US" b="1"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empatija</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Možemo</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spriječiti</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dehumanizaciju</a:t>
            </a:r>
            <a:r>
              <a:rPr lang="hr-BA"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potičući</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empatiju</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prema</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drugima</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a:t>
            </a:r>
          </a:p>
          <a:p>
            <a:pPr marL="457200" marR="0" lvl="0" indent="-342900" algn="l" defTabSz="914400" rtl="0" eaLnBrk="1" fontAlgn="auto" latinLnBrk="0" hangingPunct="1">
              <a:lnSpc>
                <a:spcPct val="90000"/>
              </a:lnSpc>
              <a:spcBef>
                <a:spcPts val="1000"/>
              </a:spcBef>
              <a:spcAft>
                <a:spcPts val="0"/>
              </a:spcAft>
              <a:buClr>
                <a:srgbClr val="000000"/>
              </a:buClr>
              <a:buSzPts val="1800"/>
              <a:buFont typeface="Arial"/>
              <a:buChar char="•"/>
              <a:tabLst/>
              <a:defRPr/>
            </a:pP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Posmatranjem</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osobe</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kao</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ljudskog</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bića</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s</a:t>
            </a:r>
            <a:r>
              <a:rPr kumimoji="0" lang="bs-Latn-BA"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a</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vlastitom</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pričom</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lako</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je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stvoriti</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povezanost</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i</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razviti</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osjećaj</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empatije</a:t>
            </a:r>
            <a:r>
              <a:rPr kumimoji="0" lang="en-US"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a:t>
            </a:r>
          </a:p>
        </p:txBody>
      </p:sp>
      <p:pic>
        <p:nvPicPr>
          <p:cNvPr id="11266" name="Picture 2" descr="Fight The Dehumanization&quot; Poster for Sale by Wolfsign | Redbubble">
            <a:extLst>
              <a:ext uri="{FF2B5EF4-FFF2-40B4-BE49-F238E27FC236}">
                <a16:creationId xmlns:a16="http://schemas.microsoft.com/office/drawing/2014/main" id="{06DD2E97-1B5D-5993-FBE2-87BBCB4324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5657" y="780842"/>
            <a:ext cx="2849562" cy="3799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419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p:nvPr/>
        </p:nvSpPr>
        <p:spPr>
          <a:xfrm>
            <a:off x="-8225" y="-11050"/>
            <a:ext cx="9144000" cy="758100"/>
          </a:xfrm>
          <a:prstGeom prst="rect">
            <a:avLst/>
          </a:prstGeom>
          <a:solidFill>
            <a:srgbClr val="2D369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rgbClr val="2D3695"/>
              </a:highlight>
            </a:endParaRPr>
          </a:p>
        </p:txBody>
      </p:sp>
      <p:pic>
        <p:nvPicPr>
          <p:cNvPr id="62" name="Google Shape;62;p14"/>
          <p:cNvPicPr preferRelativeResize="0"/>
          <p:nvPr/>
        </p:nvPicPr>
        <p:blipFill>
          <a:blip r:embed="rId3">
            <a:alphaModFix/>
          </a:blip>
          <a:stretch>
            <a:fillRect/>
          </a:stretch>
        </p:blipFill>
        <p:spPr>
          <a:xfrm>
            <a:off x="0" y="4614050"/>
            <a:ext cx="9143997" cy="437568"/>
          </a:xfrm>
          <a:prstGeom prst="rect">
            <a:avLst/>
          </a:prstGeom>
          <a:noFill/>
          <a:ln>
            <a:noFill/>
          </a:ln>
        </p:spPr>
      </p:pic>
      <p:pic>
        <p:nvPicPr>
          <p:cNvPr id="63" name="Google Shape;63;p14"/>
          <p:cNvPicPr preferRelativeResize="0"/>
          <p:nvPr/>
        </p:nvPicPr>
        <p:blipFill rotWithShape="1">
          <a:blip r:embed="rId4">
            <a:alphaModFix/>
          </a:blip>
          <a:srcRect/>
          <a:stretch/>
        </p:blipFill>
        <p:spPr>
          <a:xfrm>
            <a:off x="452324" y="199538"/>
            <a:ext cx="1411251" cy="437575"/>
          </a:xfrm>
          <a:prstGeom prst="rect">
            <a:avLst/>
          </a:prstGeom>
          <a:noFill/>
          <a:ln>
            <a:noFill/>
          </a:ln>
        </p:spPr>
      </p:pic>
      <p:pic>
        <p:nvPicPr>
          <p:cNvPr id="64" name="Google Shape;64;p14"/>
          <p:cNvPicPr preferRelativeResize="0"/>
          <p:nvPr/>
        </p:nvPicPr>
        <p:blipFill rotWithShape="1">
          <a:blip r:embed="rId5">
            <a:alphaModFix/>
          </a:blip>
          <a:srcRect/>
          <a:stretch/>
        </p:blipFill>
        <p:spPr>
          <a:xfrm>
            <a:off x="8219734" y="199550"/>
            <a:ext cx="473892" cy="437573"/>
          </a:xfrm>
          <a:prstGeom prst="rect">
            <a:avLst/>
          </a:prstGeom>
          <a:noFill/>
          <a:ln>
            <a:noFill/>
          </a:ln>
        </p:spPr>
      </p:pic>
      <p:sp>
        <p:nvSpPr>
          <p:cNvPr id="2" name="TextBox 1">
            <a:extLst>
              <a:ext uri="{FF2B5EF4-FFF2-40B4-BE49-F238E27FC236}">
                <a16:creationId xmlns:a16="http://schemas.microsoft.com/office/drawing/2014/main" id="{BE162867-5F85-F13D-26A0-39D5B1302EE7}"/>
              </a:ext>
            </a:extLst>
          </p:cNvPr>
          <p:cNvSpPr txBox="1"/>
          <p:nvPr/>
        </p:nvSpPr>
        <p:spPr>
          <a:xfrm>
            <a:off x="255588" y="1035050"/>
            <a:ext cx="6088061" cy="407035"/>
          </a:xfrm>
          <a:prstGeom prst="rect">
            <a:avLst/>
          </a:prstGeom>
          <a:noFill/>
        </p:spPr>
        <p:txBody>
          <a:bodyPr wrap="square">
            <a:spAutoFit/>
          </a:bodyPr>
          <a:lstStyle/>
          <a:p>
            <a:pPr marL="0" marR="0">
              <a:lnSpc>
                <a:spcPct val="107000"/>
              </a:lnSpc>
              <a:spcBef>
                <a:spcPts val="1800"/>
              </a:spcBef>
              <a:spcAft>
                <a:spcPts val="0"/>
              </a:spcAft>
            </a:pPr>
            <a:r>
              <a:rPr lang="sr-Latn-RS" sz="2000" b="1" dirty="0">
                <a:solidFill>
                  <a:srgbClr val="C00000"/>
                </a:solidFill>
                <a:latin typeface="Calibri" panose="020F0502020204030204" pitchFamily="34" charset="0"/>
                <a:ea typeface="Calibri" panose="020F0502020204030204" pitchFamily="34" charset="0"/>
                <a:cs typeface="Calibri" panose="020F0502020204030204" pitchFamily="34" charset="0"/>
              </a:rPr>
              <a:t>Predatorsko native oglašavanje: kako ga prepoznati?</a:t>
            </a:r>
            <a:endParaRPr lang="sr-Latn-RS" sz="1100" dirty="0">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9E5B5D3A-8612-F388-5097-919745F85148}"/>
              </a:ext>
            </a:extLst>
          </p:cNvPr>
          <p:cNvSpPr txBox="1"/>
          <p:nvPr/>
        </p:nvSpPr>
        <p:spPr>
          <a:xfrm>
            <a:off x="-8225" y="1581517"/>
            <a:ext cx="8701851" cy="2893100"/>
          </a:xfrm>
          <a:prstGeom prst="rect">
            <a:avLst/>
          </a:prstGeom>
          <a:noFill/>
        </p:spPr>
        <p:txBody>
          <a:bodyPr wrap="square">
            <a:spAutoFit/>
          </a:bodyPr>
          <a:lstStyle/>
          <a:p>
            <a:pPr marL="285750" indent="-285750" algn="just">
              <a:buFont typeface="Arial" panose="020B0604020202020204" pitchFamily="34" charset="0"/>
              <a:buChar char="•"/>
            </a:pPr>
            <a:r>
              <a:rPr lang="en-US" b="1" i="0" dirty="0" err="1">
                <a:solidFill>
                  <a:schemeClr val="tx1"/>
                </a:solidFill>
                <a:effectLst/>
                <a:latin typeface="Söhne"/>
              </a:rPr>
              <a:t>Predatorsko</a:t>
            </a:r>
            <a:r>
              <a:rPr lang="en-US" b="1" i="0" dirty="0">
                <a:solidFill>
                  <a:schemeClr val="tx1"/>
                </a:solidFill>
                <a:effectLst/>
                <a:latin typeface="Söhne"/>
              </a:rPr>
              <a:t> </a:t>
            </a:r>
            <a:r>
              <a:rPr lang="hr-BA" b="1" dirty="0">
                <a:solidFill>
                  <a:schemeClr val="tx1"/>
                </a:solidFill>
                <a:latin typeface="Söhne"/>
              </a:rPr>
              <a:t>nativno </a:t>
            </a:r>
            <a:r>
              <a:rPr lang="en-US" b="1" i="0" dirty="0" err="1">
                <a:solidFill>
                  <a:schemeClr val="tx1"/>
                </a:solidFill>
                <a:effectLst/>
                <a:latin typeface="Söhne"/>
              </a:rPr>
              <a:t>oglašavanje</a:t>
            </a:r>
            <a:r>
              <a:rPr lang="en-US" b="1" i="0" dirty="0">
                <a:solidFill>
                  <a:schemeClr val="tx1"/>
                </a:solidFill>
                <a:effectLst/>
                <a:latin typeface="Söhne"/>
              </a:rPr>
              <a:t> </a:t>
            </a:r>
            <a:r>
              <a:rPr lang="en-US" b="0" i="0" dirty="0">
                <a:solidFill>
                  <a:schemeClr val="tx1"/>
                </a:solidFill>
                <a:effectLst/>
                <a:latin typeface="Söhne"/>
              </a:rPr>
              <a:t>u </a:t>
            </a:r>
            <a:r>
              <a:rPr lang="en-US" b="0" i="0" dirty="0" err="1">
                <a:solidFill>
                  <a:schemeClr val="tx1"/>
                </a:solidFill>
                <a:effectLst/>
                <a:latin typeface="Söhne"/>
              </a:rPr>
              <a:t>kontekstu</a:t>
            </a:r>
            <a:r>
              <a:rPr lang="en-US" b="0" i="0" dirty="0">
                <a:solidFill>
                  <a:schemeClr val="tx1"/>
                </a:solidFill>
                <a:effectLst/>
                <a:latin typeface="Söhne"/>
              </a:rPr>
              <a:t> </a:t>
            </a:r>
            <a:r>
              <a:rPr lang="en-US" b="0" i="0" dirty="0" err="1">
                <a:solidFill>
                  <a:schemeClr val="tx1"/>
                </a:solidFill>
                <a:effectLst/>
                <a:latin typeface="Söhne"/>
              </a:rPr>
              <a:t>nasilnog</a:t>
            </a:r>
            <a:r>
              <a:rPr lang="en-US" b="0" i="0" dirty="0">
                <a:solidFill>
                  <a:schemeClr val="tx1"/>
                </a:solidFill>
                <a:effectLst/>
                <a:latin typeface="Söhne"/>
              </a:rPr>
              <a:t> </a:t>
            </a:r>
            <a:r>
              <a:rPr lang="en-US" b="0" i="0" dirty="0" err="1">
                <a:solidFill>
                  <a:schemeClr val="tx1"/>
                </a:solidFill>
                <a:effectLst/>
                <a:latin typeface="Söhne"/>
              </a:rPr>
              <a:t>ekstremizma</a:t>
            </a:r>
            <a:r>
              <a:rPr lang="en-US" b="0" i="0" dirty="0">
                <a:solidFill>
                  <a:schemeClr val="tx1"/>
                </a:solidFill>
                <a:effectLst/>
                <a:latin typeface="Söhne"/>
              </a:rPr>
              <a:t> </a:t>
            </a:r>
            <a:r>
              <a:rPr lang="en-US" b="0" i="0" dirty="0" err="1">
                <a:solidFill>
                  <a:schemeClr val="tx1"/>
                </a:solidFill>
                <a:effectLst/>
                <a:latin typeface="Söhne"/>
              </a:rPr>
              <a:t>i</a:t>
            </a:r>
            <a:r>
              <a:rPr lang="en-US" b="0" i="0" dirty="0">
                <a:solidFill>
                  <a:schemeClr val="tx1"/>
                </a:solidFill>
                <a:effectLst/>
                <a:latin typeface="Söhne"/>
              </a:rPr>
              <a:t> </a:t>
            </a:r>
            <a:r>
              <a:rPr lang="en-US" b="0" i="0" dirty="0" err="1">
                <a:solidFill>
                  <a:schemeClr val="tx1"/>
                </a:solidFill>
                <a:effectLst/>
                <a:latin typeface="Söhne"/>
              </a:rPr>
              <a:t>terorizma</a:t>
            </a:r>
            <a:r>
              <a:rPr lang="en-US" b="0" i="0" dirty="0">
                <a:solidFill>
                  <a:schemeClr val="tx1"/>
                </a:solidFill>
                <a:effectLst/>
                <a:latin typeface="Söhne"/>
              </a:rPr>
              <a:t> </a:t>
            </a:r>
            <a:r>
              <a:rPr lang="en-US" b="0" i="0" dirty="0" err="1">
                <a:solidFill>
                  <a:schemeClr val="tx1"/>
                </a:solidFill>
                <a:effectLst/>
                <a:latin typeface="Söhne"/>
              </a:rPr>
              <a:t>odnosi</a:t>
            </a:r>
            <a:r>
              <a:rPr lang="en-US" b="0" i="0" dirty="0">
                <a:solidFill>
                  <a:schemeClr val="tx1"/>
                </a:solidFill>
                <a:effectLst/>
                <a:latin typeface="Söhne"/>
              </a:rPr>
              <a:t> se </a:t>
            </a:r>
            <a:r>
              <a:rPr lang="en-US" b="0" i="0" dirty="0" err="1">
                <a:solidFill>
                  <a:schemeClr val="tx1"/>
                </a:solidFill>
                <a:effectLst/>
                <a:latin typeface="Söhne"/>
              </a:rPr>
              <a:t>na</a:t>
            </a:r>
            <a:r>
              <a:rPr lang="en-US" b="0" i="0" dirty="0">
                <a:solidFill>
                  <a:schemeClr val="tx1"/>
                </a:solidFill>
                <a:effectLst/>
                <a:latin typeface="Söhne"/>
              </a:rPr>
              <a:t> </a:t>
            </a:r>
            <a:r>
              <a:rPr lang="en-US" b="0" i="0" dirty="0" err="1">
                <a:solidFill>
                  <a:schemeClr val="tx1"/>
                </a:solidFill>
                <a:effectLst/>
                <a:latin typeface="Söhne"/>
              </a:rPr>
              <a:t>upotrebu</a:t>
            </a:r>
            <a:r>
              <a:rPr lang="en-US" b="0" i="0" dirty="0">
                <a:solidFill>
                  <a:schemeClr val="tx1"/>
                </a:solidFill>
                <a:effectLst/>
                <a:latin typeface="Söhne"/>
              </a:rPr>
              <a:t> </a:t>
            </a:r>
            <a:r>
              <a:rPr lang="en-US" b="0" i="0" dirty="0" err="1">
                <a:solidFill>
                  <a:schemeClr val="tx1"/>
                </a:solidFill>
                <a:effectLst/>
                <a:latin typeface="Söhne"/>
              </a:rPr>
              <a:t>obmanjujućih</a:t>
            </a:r>
            <a:r>
              <a:rPr lang="en-US" b="0" i="0" dirty="0">
                <a:solidFill>
                  <a:schemeClr val="tx1"/>
                </a:solidFill>
                <a:effectLst/>
                <a:latin typeface="Söhne"/>
              </a:rPr>
              <a:t> </a:t>
            </a:r>
            <a:r>
              <a:rPr lang="en-US" b="0" i="0" dirty="0" err="1">
                <a:solidFill>
                  <a:schemeClr val="tx1"/>
                </a:solidFill>
                <a:effectLst/>
                <a:latin typeface="Söhne"/>
              </a:rPr>
              <a:t>ili</a:t>
            </a:r>
            <a:r>
              <a:rPr lang="en-US" b="0" i="0" dirty="0">
                <a:solidFill>
                  <a:schemeClr val="tx1"/>
                </a:solidFill>
                <a:effectLst/>
                <a:latin typeface="Söhne"/>
              </a:rPr>
              <a:t> </a:t>
            </a:r>
            <a:r>
              <a:rPr lang="en-US" b="0" i="0" dirty="0" err="1">
                <a:solidFill>
                  <a:schemeClr val="tx1"/>
                </a:solidFill>
                <a:effectLst/>
                <a:latin typeface="Söhne"/>
              </a:rPr>
              <a:t>manipulativnih</a:t>
            </a:r>
            <a:r>
              <a:rPr lang="en-US" b="0" i="0" dirty="0">
                <a:solidFill>
                  <a:schemeClr val="tx1"/>
                </a:solidFill>
                <a:effectLst/>
                <a:latin typeface="Söhne"/>
              </a:rPr>
              <a:t> </a:t>
            </a:r>
            <a:r>
              <a:rPr lang="en-US" b="0" i="0" dirty="0" err="1">
                <a:solidFill>
                  <a:schemeClr val="tx1"/>
                </a:solidFill>
                <a:effectLst/>
                <a:latin typeface="Söhne"/>
              </a:rPr>
              <a:t>praksi</a:t>
            </a:r>
            <a:r>
              <a:rPr lang="en-US" b="0" i="0" dirty="0">
                <a:solidFill>
                  <a:schemeClr val="tx1"/>
                </a:solidFill>
                <a:effectLst/>
                <a:latin typeface="Söhne"/>
              </a:rPr>
              <a:t> </a:t>
            </a:r>
            <a:r>
              <a:rPr lang="en-US" b="0" i="0" dirty="0" err="1">
                <a:solidFill>
                  <a:schemeClr val="tx1"/>
                </a:solidFill>
                <a:effectLst/>
                <a:latin typeface="Söhne"/>
              </a:rPr>
              <a:t>oglašavanja</a:t>
            </a:r>
            <a:r>
              <a:rPr lang="en-US" b="0" i="0" dirty="0">
                <a:solidFill>
                  <a:schemeClr val="tx1"/>
                </a:solidFill>
                <a:effectLst/>
                <a:latin typeface="Söhne"/>
              </a:rPr>
              <a:t> </a:t>
            </a:r>
            <a:r>
              <a:rPr lang="en-US" b="0" i="0" dirty="0" err="1">
                <a:solidFill>
                  <a:schemeClr val="tx1"/>
                </a:solidFill>
                <a:effectLst/>
                <a:latin typeface="Söhne"/>
              </a:rPr>
              <a:t>kako</a:t>
            </a:r>
            <a:r>
              <a:rPr lang="en-US" b="0" i="0" dirty="0">
                <a:solidFill>
                  <a:schemeClr val="tx1"/>
                </a:solidFill>
                <a:effectLst/>
                <a:latin typeface="Söhne"/>
              </a:rPr>
              <a:t> bi se </a:t>
            </a:r>
            <a:r>
              <a:rPr lang="en-US" b="0" i="0" dirty="0" err="1">
                <a:solidFill>
                  <a:schemeClr val="tx1"/>
                </a:solidFill>
                <a:effectLst/>
                <a:latin typeface="Söhne"/>
              </a:rPr>
              <a:t>promovirale</a:t>
            </a:r>
            <a:r>
              <a:rPr lang="en-US" b="0" i="0" dirty="0">
                <a:solidFill>
                  <a:schemeClr val="tx1"/>
                </a:solidFill>
                <a:effectLst/>
                <a:latin typeface="Söhne"/>
              </a:rPr>
              <a:t> </a:t>
            </a:r>
            <a:r>
              <a:rPr lang="en-US" b="0" i="0" dirty="0" err="1">
                <a:solidFill>
                  <a:schemeClr val="tx1"/>
                </a:solidFill>
                <a:effectLst/>
                <a:latin typeface="Söhne"/>
              </a:rPr>
              <a:t>ekstremističke</a:t>
            </a:r>
            <a:r>
              <a:rPr lang="en-US" b="0" i="0" dirty="0">
                <a:solidFill>
                  <a:schemeClr val="tx1"/>
                </a:solidFill>
                <a:effectLst/>
                <a:latin typeface="Söhne"/>
              </a:rPr>
              <a:t> </a:t>
            </a:r>
            <a:r>
              <a:rPr lang="en-US" b="0" i="0" dirty="0" err="1">
                <a:solidFill>
                  <a:schemeClr val="tx1"/>
                </a:solidFill>
                <a:effectLst/>
                <a:latin typeface="Söhne"/>
              </a:rPr>
              <a:t>ideologije</a:t>
            </a:r>
            <a:r>
              <a:rPr lang="en-US" b="0" i="0" dirty="0">
                <a:solidFill>
                  <a:schemeClr val="tx1"/>
                </a:solidFill>
                <a:effectLst/>
                <a:latin typeface="Söhne"/>
              </a:rPr>
              <a:t>, </a:t>
            </a:r>
            <a:r>
              <a:rPr lang="en-US" b="0" i="0" dirty="0" err="1">
                <a:solidFill>
                  <a:schemeClr val="tx1"/>
                </a:solidFill>
                <a:effectLst/>
                <a:latin typeface="Söhne"/>
              </a:rPr>
              <a:t>regrutirali</a:t>
            </a:r>
            <a:r>
              <a:rPr lang="en-US" b="0" i="0" dirty="0">
                <a:solidFill>
                  <a:schemeClr val="tx1"/>
                </a:solidFill>
                <a:effectLst/>
                <a:latin typeface="Söhne"/>
              </a:rPr>
              <a:t> </a:t>
            </a:r>
            <a:r>
              <a:rPr lang="en-US" b="0" i="0" dirty="0" err="1">
                <a:solidFill>
                  <a:schemeClr val="tx1"/>
                </a:solidFill>
                <a:effectLst/>
                <a:latin typeface="Söhne"/>
              </a:rPr>
              <a:t>pojedinci</a:t>
            </a:r>
            <a:r>
              <a:rPr lang="en-US" b="0" i="0" dirty="0">
                <a:solidFill>
                  <a:schemeClr val="tx1"/>
                </a:solidFill>
                <a:effectLst/>
                <a:latin typeface="Söhne"/>
              </a:rPr>
              <a:t> u </a:t>
            </a:r>
            <a:r>
              <a:rPr lang="en-US" b="0" i="0" dirty="0" err="1">
                <a:solidFill>
                  <a:schemeClr val="tx1"/>
                </a:solidFill>
                <a:effectLst/>
                <a:latin typeface="Söhne"/>
              </a:rPr>
              <a:t>ekstremističke</a:t>
            </a:r>
            <a:r>
              <a:rPr lang="en-US" b="0" i="0" dirty="0">
                <a:solidFill>
                  <a:schemeClr val="tx1"/>
                </a:solidFill>
                <a:effectLst/>
                <a:latin typeface="Söhne"/>
              </a:rPr>
              <a:t> </a:t>
            </a:r>
            <a:r>
              <a:rPr lang="en-US" b="0" i="0" dirty="0" err="1">
                <a:solidFill>
                  <a:schemeClr val="tx1"/>
                </a:solidFill>
                <a:effectLst/>
                <a:latin typeface="Söhne"/>
              </a:rPr>
              <a:t>grupe</a:t>
            </a:r>
            <a:r>
              <a:rPr lang="en-US" b="0" i="0" dirty="0">
                <a:solidFill>
                  <a:schemeClr val="tx1"/>
                </a:solidFill>
                <a:effectLst/>
                <a:latin typeface="Söhne"/>
              </a:rPr>
              <a:t> </a:t>
            </a:r>
            <a:r>
              <a:rPr lang="en-US" b="0" i="0" dirty="0" err="1">
                <a:solidFill>
                  <a:schemeClr val="tx1"/>
                </a:solidFill>
                <a:effectLst/>
                <a:latin typeface="Söhne"/>
              </a:rPr>
              <a:t>ili</a:t>
            </a:r>
            <a:r>
              <a:rPr lang="en-US" b="0" i="0" dirty="0">
                <a:solidFill>
                  <a:schemeClr val="tx1"/>
                </a:solidFill>
                <a:effectLst/>
                <a:latin typeface="Söhne"/>
              </a:rPr>
              <a:t> </a:t>
            </a:r>
            <a:r>
              <a:rPr lang="en-US" b="0" i="0" dirty="0" err="1">
                <a:solidFill>
                  <a:schemeClr val="tx1"/>
                </a:solidFill>
                <a:effectLst/>
                <a:latin typeface="Söhne"/>
              </a:rPr>
              <a:t>širila</a:t>
            </a:r>
            <a:r>
              <a:rPr lang="en-US" b="0" i="0" dirty="0">
                <a:solidFill>
                  <a:schemeClr val="tx1"/>
                </a:solidFill>
                <a:effectLst/>
                <a:latin typeface="Söhne"/>
              </a:rPr>
              <a:t> propaganda </a:t>
            </a:r>
            <a:r>
              <a:rPr lang="en-US" b="0" i="0" dirty="0" err="1">
                <a:solidFill>
                  <a:schemeClr val="tx1"/>
                </a:solidFill>
                <a:effectLst/>
                <a:latin typeface="Söhne"/>
              </a:rPr>
              <a:t>vezana</a:t>
            </a:r>
            <a:r>
              <a:rPr lang="en-US" b="0" i="0" dirty="0">
                <a:solidFill>
                  <a:schemeClr val="tx1"/>
                </a:solidFill>
                <a:effectLst/>
                <a:latin typeface="Söhne"/>
              </a:rPr>
              <a:t> </a:t>
            </a:r>
            <a:r>
              <a:rPr lang="en-US" b="0" i="0" dirty="0" err="1">
                <a:solidFill>
                  <a:schemeClr val="tx1"/>
                </a:solidFill>
                <a:effectLst/>
                <a:latin typeface="Söhne"/>
              </a:rPr>
              <a:t>uz</a:t>
            </a:r>
            <a:r>
              <a:rPr lang="en-US" b="0" i="0" dirty="0">
                <a:solidFill>
                  <a:schemeClr val="tx1"/>
                </a:solidFill>
                <a:effectLst/>
                <a:latin typeface="Söhne"/>
              </a:rPr>
              <a:t> </a:t>
            </a:r>
            <a:r>
              <a:rPr lang="en-US" b="0" i="0" dirty="0" err="1">
                <a:solidFill>
                  <a:schemeClr val="tx1"/>
                </a:solidFill>
                <a:effectLst/>
                <a:latin typeface="Söhne"/>
              </a:rPr>
              <a:t>terorizam</a:t>
            </a:r>
            <a:r>
              <a:rPr lang="en-US" b="0" i="0" dirty="0">
                <a:solidFill>
                  <a:schemeClr val="tx1"/>
                </a:solidFill>
                <a:effectLst/>
                <a:latin typeface="Söhne"/>
              </a:rPr>
              <a:t>.</a:t>
            </a:r>
            <a:endParaRPr lang="hr-BA" b="0" i="0" dirty="0">
              <a:solidFill>
                <a:schemeClr val="tx1"/>
              </a:solidFill>
              <a:effectLst/>
              <a:latin typeface="Söhne"/>
            </a:endParaRPr>
          </a:p>
          <a:p>
            <a:pPr marL="285750" indent="-285750" algn="just">
              <a:buFont typeface="Arial" panose="020B0604020202020204" pitchFamily="34" charset="0"/>
              <a:buChar char="•"/>
            </a:pPr>
            <a:endParaRPr lang="hr-BA" dirty="0">
              <a:solidFill>
                <a:schemeClr val="tx1"/>
              </a:solidFill>
              <a:latin typeface="Söhne"/>
            </a:endParaRPr>
          </a:p>
          <a:p>
            <a:pPr marL="285750" indent="-285750" algn="just">
              <a:buFont typeface="Arial" panose="020B0604020202020204" pitchFamily="34" charset="0"/>
              <a:buChar char="•"/>
            </a:pPr>
            <a:r>
              <a:rPr lang="hr-BA" b="0" i="0" dirty="0">
                <a:solidFill>
                  <a:schemeClr val="tx1"/>
                </a:solidFill>
                <a:effectLst/>
                <a:latin typeface="Söhne"/>
              </a:rPr>
              <a:t>Nativno </a:t>
            </a:r>
            <a:r>
              <a:rPr lang="en-US" b="0" i="0" dirty="0">
                <a:solidFill>
                  <a:schemeClr val="tx1"/>
                </a:solidFill>
                <a:effectLst/>
                <a:latin typeface="Söhne"/>
              </a:rPr>
              <a:t> </a:t>
            </a:r>
            <a:r>
              <a:rPr lang="en-US" b="0" i="0" dirty="0" err="1">
                <a:solidFill>
                  <a:schemeClr val="tx1"/>
                </a:solidFill>
                <a:effectLst/>
                <a:latin typeface="Söhne"/>
              </a:rPr>
              <a:t>oglašavanje</a:t>
            </a:r>
            <a:r>
              <a:rPr lang="en-US" b="0" i="0" dirty="0">
                <a:solidFill>
                  <a:schemeClr val="tx1"/>
                </a:solidFill>
                <a:effectLst/>
                <a:latin typeface="Söhne"/>
              </a:rPr>
              <a:t> je </a:t>
            </a:r>
            <a:r>
              <a:rPr lang="en-US" b="0" i="0" dirty="0" err="1">
                <a:solidFill>
                  <a:schemeClr val="tx1"/>
                </a:solidFill>
                <a:effectLst/>
                <a:latin typeface="Söhne"/>
              </a:rPr>
              <a:t>oblik</a:t>
            </a:r>
            <a:r>
              <a:rPr lang="en-US" b="0" i="0" dirty="0">
                <a:solidFill>
                  <a:schemeClr val="tx1"/>
                </a:solidFill>
                <a:effectLst/>
                <a:latin typeface="Söhne"/>
              </a:rPr>
              <a:t> online </a:t>
            </a:r>
            <a:r>
              <a:rPr lang="en-US" b="0" i="0" dirty="0" err="1">
                <a:solidFill>
                  <a:schemeClr val="tx1"/>
                </a:solidFill>
                <a:effectLst/>
                <a:latin typeface="Söhne"/>
              </a:rPr>
              <a:t>oglašavanja</a:t>
            </a:r>
            <a:r>
              <a:rPr lang="en-US" b="0" i="0" dirty="0">
                <a:solidFill>
                  <a:schemeClr val="tx1"/>
                </a:solidFill>
                <a:effectLst/>
                <a:latin typeface="Söhne"/>
              </a:rPr>
              <a:t> koji </a:t>
            </a:r>
            <a:r>
              <a:rPr lang="en-US" b="0" i="0" dirty="0" err="1">
                <a:solidFill>
                  <a:schemeClr val="tx1"/>
                </a:solidFill>
                <a:effectLst/>
                <a:latin typeface="Söhne"/>
              </a:rPr>
              <a:t>imitira</a:t>
            </a:r>
            <a:r>
              <a:rPr lang="en-US" b="0" i="0" dirty="0">
                <a:solidFill>
                  <a:schemeClr val="tx1"/>
                </a:solidFill>
                <a:effectLst/>
                <a:latin typeface="Söhne"/>
              </a:rPr>
              <a:t> </a:t>
            </a:r>
            <a:r>
              <a:rPr lang="en-US" b="0" i="0" dirty="0" err="1">
                <a:solidFill>
                  <a:schemeClr val="tx1"/>
                </a:solidFill>
                <a:effectLst/>
                <a:latin typeface="Söhne"/>
              </a:rPr>
              <a:t>stil</a:t>
            </a:r>
            <a:r>
              <a:rPr lang="en-US" b="0" i="0" dirty="0">
                <a:solidFill>
                  <a:schemeClr val="tx1"/>
                </a:solidFill>
                <a:effectLst/>
                <a:latin typeface="Söhne"/>
              </a:rPr>
              <a:t> </a:t>
            </a:r>
            <a:r>
              <a:rPr lang="en-US" b="0" i="0" dirty="0" err="1">
                <a:solidFill>
                  <a:schemeClr val="tx1"/>
                </a:solidFill>
                <a:effectLst/>
                <a:latin typeface="Söhne"/>
              </a:rPr>
              <a:t>i</a:t>
            </a:r>
            <a:r>
              <a:rPr lang="en-US" b="0" i="0" dirty="0">
                <a:solidFill>
                  <a:schemeClr val="tx1"/>
                </a:solidFill>
                <a:effectLst/>
                <a:latin typeface="Söhne"/>
              </a:rPr>
              <a:t> format </a:t>
            </a:r>
            <a:r>
              <a:rPr lang="en-US" b="0" i="0" dirty="0" err="1">
                <a:solidFill>
                  <a:schemeClr val="tx1"/>
                </a:solidFill>
                <a:effectLst/>
                <a:latin typeface="Söhne"/>
              </a:rPr>
              <a:t>sadržaja</a:t>
            </a:r>
            <a:r>
              <a:rPr lang="en-US" b="0" i="0" dirty="0">
                <a:solidFill>
                  <a:schemeClr val="tx1"/>
                </a:solidFill>
                <a:effectLst/>
                <a:latin typeface="Söhne"/>
              </a:rPr>
              <a:t> u </a:t>
            </a:r>
            <a:r>
              <a:rPr lang="en-US" b="0" i="0" dirty="0" err="1">
                <a:solidFill>
                  <a:schemeClr val="tx1"/>
                </a:solidFill>
                <a:effectLst/>
                <a:latin typeface="Söhne"/>
              </a:rPr>
              <a:t>kojem</a:t>
            </a:r>
            <a:r>
              <a:rPr lang="en-US" b="0" i="0" dirty="0">
                <a:solidFill>
                  <a:schemeClr val="tx1"/>
                </a:solidFill>
                <a:effectLst/>
                <a:latin typeface="Söhne"/>
              </a:rPr>
              <a:t> se </a:t>
            </a:r>
            <a:r>
              <a:rPr lang="en-US" b="0" i="0" dirty="0" err="1">
                <a:solidFill>
                  <a:schemeClr val="tx1"/>
                </a:solidFill>
                <a:effectLst/>
                <a:latin typeface="Söhne"/>
              </a:rPr>
              <a:t>pojavljuje</a:t>
            </a:r>
            <a:r>
              <a:rPr lang="en-US" b="0" i="0" dirty="0">
                <a:solidFill>
                  <a:schemeClr val="tx1"/>
                </a:solidFill>
                <a:effectLst/>
                <a:latin typeface="Söhne"/>
              </a:rPr>
              <a:t>, </a:t>
            </a:r>
            <a:r>
              <a:rPr lang="en-US" b="0" i="0" dirty="0" err="1">
                <a:solidFill>
                  <a:schemeClr val="tx1"/>
                </a:solidFill>
                <a:effectLst/>
                <a:latin typeface="Söhne"/>
              </a:rPr>
              <a:t>čineći</a:t>
            </a:r>
            <a:r>
              <a:rPr lang="en-US" b="0" i="0" dirty="0">
                <a:solidFill>
                  <a:schemeClr val="tx1"/>
                </a:solidFill>
                <a:effectLst/>
                <a:latin typeface="Söhne"/>
              </a:rPr>
              <a:t> ga </a:t>
            </a:r>
            <a:r>
              <a:rPr lang="en-US" b="0" i="0" dirty="0" err="1">
                <a:solidFill>
                  <a:schemeClr val="tx1"/>
                </a:solidFill>
                <a:effectLst/>
                <a:latin typeface="Söhne"/>
              </a:rPr>
              <a:t>manje</a:t>
            </a:r>
            <a:r>
              <a:rPr lang="en-US" b="0" i="0" dirty="0">
                <a:solidFill>
                  <a:schemeClr val="tx1"/>
                </a:solidFill>
                <a:effectLst/>
                <a:latin typeface="Söhne"/>
              </a:rPr>
              <a:t> </a:t>
            </a:r>
            <a:r>
              <a:rPr lang="en-US" b="0" i="0" dirty="0" err="1">
                <a:solidFill>
                  <a:schemeClr val="tx1"/>
                </a:solidFill>
                <a:effectLst/>
                <a:latin typeface="Söhne"/>
              </a:rPr>
              <a:t>sličnim</a:t>
            </a:r>
            <a:r>
              <a:rPr lang="en-US" b="0" i="0" dirty="0">
                <a:solidFill>
                  <a:schemeClr val="tx1"/>
                </a:solidFill>
                <a:effectLst/>
                <a:latin typeface="Söhne"/>
              </a:rPr>
              <a:t> </a:t>
            </a:r>
            <a:r>
              <a:rPr lang="en-US" b="0" i="0" dirty="0" err="1">
                <a:solidFill>
                  <a:schemeClr val="tx1"/>
                </a:solidFill>
                <a:effectLst/>
                <a:latin typeface="Söhne"/>
              </a:rPr>
              <a:t>tradicionalnom</a:t>
            </a:r>
            <a:r>
              <a:rPr lang="en-US" b="0" i="0" dirty="0">
                <a:solidFill>
                  <a:schemeClr val="tx1"/>
                </a:solidFill>
                <a:effectLst/>
                <a:latin typeface="Söhne"/>
              </a:rPr>
              <a:t> </a:t>
            </a:r>
            <a:r>
              <a:rPr lang="en-US" b="0" i="0" dirty="0" err="1">
                <a:solidFill>
                  <a:schemeClr val="tx1"/>
                </a:solidFill>
                <a:effectLst/>
                <a:latin typeface="Söhne"/>
              </a:rPr>
              <a:t>oglašavanju</a:t>
            </a:r>
            <a:r>
              <a:rPr lang="en-US" b="0" i="0" dirty="0">
                <a:solidFill>
                  <a:schemeClr val="tx1"/>
                </a:solidFill>
                <a:effectLst/>
                <a:latin typeface="Söhne"/>
              </a:rPr>
              <a:t> </a:t>
            </a:r>
            <a:r>
              <a:rPr lang="en-US" b="0" i="0" dirty="0" err="1">
                <a:solidFill>
                  <a:schemeClr val="tx1"/>
                </a:solidFill>
                <a:effectLst/>
                <a:latin typeface="Söhne"/>
              </a:rPr>
              <a:t>i</a:t>
            </a:r>
            <a:r>
              <a:rPr lang="en-US" b="0" i="0" dirty="0">
                <a:solidFill>
                  <a:schemeClr val="tx1"/>
                </a:solidFill>
                <a:effectLst/>
                <a:latin typeface="Söhne"/>
              </a:rPr>
              <a:t> </a:t>
            </a:r>
            <a:r>
              <a:rPr lang="en-US" b="0" i="0" dirty="0" err="1">
                <a:solidFill>
                  <a:schemeClr val="tx1"/>
                </a:solidFill>
                <a:effectLst/>
                <a:latin typeface="Söhne"/>
              </a:rPr>
              <a:t>više</a:t>
            </a:r>
            <a:r>
              <a:rPr lang="en-US" b="0" i="0" dirty="0">
                <a:solidFill>
                  <a:schemeClr val="tx1"/>
                </a:solidFill>
                <a:effectLst/>
                <a:latin typeface="Söhne"/>
              </a:rPr>
              <a:t> </a:t>
            </a:r>
            <a:r>
              <a:rPr lang="en-US" b="0" i="0" dirty="0" err="1">
                <a:solidFill>
                  <a:schemeClr val="tx1"/>
                </a:solidFill>
                <a:effectLst/>
                <a:latin typeface="Söhne"/>
              </a:rPr>
              <a:t>poput</a:t>
            </a:r>
            <a:r>
              <a:rPr lang="en-US" b="0" i="0" dirty="0">
                <a:solidFill>
                  <a:schemeClr val="tx1"/>
                </a:solidFill>
                <a:effectLst/>
                <a:latin typeface="Söhne"/>
              </a:rPr>
              <a:t> </a:t>
            </a:r>
            <a:r>
              <a:rPr lang="en-US" b="0" i="0" dirty="0" err="1">
                <a:solidFill>
                  <a:schemeClr val="tx1"/>
                </a:solidFill>
                <a:effectLst/>
                <a:latin typeface="Söhne"/>
              </a:rPr>
              <a:t>stvarnog</a:t>
            </a:r>
            <a:r>
              <a:rPr lang="en-US" b="0" i="0" dirty="0">
                <a:solidFill>
                  <a:schemeClr val="tx1"/>
                </a:solidFill>
                <a:effectLst/>
                <a:latin typeface="Söhne"/>
              </a:rPr>
              <a:t> </a:t>
            </a:r>
            <a:r>
              <a:rPr lang="en-US" b="0" i="0" dirty="0" err="1">
                <a:solidFill>
                  <a:schemeClr val="tx1"/>
                </a:solidFill>
                <a:effectLst/>
                <a:latin typeface="Söhne"/>
              </a:rPr>
              <a:t>sadržaja</a:t>
            </a:r>
            <a:r>
              <a:rPr lang="en-US" b="0" i="0" dirty="0">
                <a:solidFill>
                  <a:schemeClr val="tx1"/>
                </a:solidFill>
                <a:effectLst/>
                <a:latin typeface="Söhne"/>
              </a:rPr>
              <a:t>. </a:t>
            </a:r>
            <a:endParaRPr lang="hr-BA" b="0" i="0" dirty="0">
              <a:solidFill>
                <a:schemeClr val="tx1"/>
              </a:solidFill>
              <a:effectLst/>
              <a:latin typeface="Söhne"/>
            </a:endParaRPr>
          </a:p>
          <a:p>
            <a:pPr marL="285750" indent="-285750" algn="just">
              <a:buFont typeface="Arial" panose="020B0604020202020204" pitchFamily="34" charset="0"/>
              <a:buChar char="•"/>
            </a:pPr>
            <a:endParaRPr lang="hr-BA" b="0" i="0" dirty="0">
              <a:solidFill>
                <a:schemeClr val="tx1"/>
              </a:solidFill>
              <a:effectLst/>
              <a:latin typeface="Söhne"/>
            </a:endParaRPr>
          </a:p>
          <a:p>
            <a:pPr marL="285750" indent="-285750" algn="just">
              <a:buFont typeface="Arial" panose="020B0604020202020204" pitchFamily="34" charset="0"/>
              <a:buChar char="•"/>
            </a:pPr>
            <a:r>
              <a:rPr lang="en-US" b="1" i="0" dirty="0" err="1">
                <a:solidFill>
                  <a:schemeClr val="tx1"/>
                </a:solidFill>
                <a:effectLst/>
                <a:latin typeface="Söhne"/>
              </a:rPr>
              <a:t>Lažne</a:t>
            </a:r>
            <a:r>
              <a:rPr lang="en-US" b="1" i="0" dirty="0">
                <a:solidFill>
                  <a:schemeClr val="tx1"/>
                </a:solidFill>
                <a:effectLst/>
                <a:latin typeface="Söhne"/>
              </a:rPr>
              <a:t> </a:t>
            </a:r>
            <a:r>
              <a:rPr lang="en-US" b="1" i="0" dirty="0" err="1">
                <a:solidFill>
                  <a:schemeClr val="tx1"/>
                </a:solidFill>
                <a:effectLst/>
                <a:latin typeface="Söhne"/>
              </a:rPr>
              <a:t>vijesti</a:t>
            </a:r>
            <a:r>
              <a:rPr lang="en-US" b="0" i="0" dirty="0">
                <a:solidFill>
                  <a:schemeClr val="tx1"/>
                </a:solidFill>
                <a:effectLst/>
                <a:latin typeface="Söhne"/>
              </a:rPr>
              <a:t>: </a:t>
            </a:r>
            <a:r>
              <a:rPr lang="en-US" b="0" i="0" dirty="0" err="1">
                <a:solidFill>
                  <a:schemeClr val="tx1"/>
                </a:solidFill>
                <a:effectLst/>
                <a:latin typeface="Söhne"/>
              </a:rPr>
              <a:t>Ekstremisti</a:t>
            </a:r>
            <a:r>
              <a:rPr lang="en-US" b="0" i="0" dirty="0">
                <a:solidFill>
                  <a:schemeClr val="tx1"/>
                </a:solidFill>
                <a:effectLst/>
                <a:latin typeface="Söhne"/>
              </a:rPr>
              <a:t> </a:t>
            </a:r>
            <a:r>
              <a:rPr lang="en-US" b="0" i="0" dirty="0" err="1">
                <a:solidFill>
                  <a:schemeClr val="tx1"/>
                </a:solidFill>
                <a:effectLst/>
                <a:latin typeface="Söhne"/>
              </a:rPr>
              <a:t>i</a:t>
            </a:r>
            <a:r>
              <a:rPr lang="en-US" b="0" i="0" dirty="0">
                <a:solidFill>
                  <a:schemeClr val="tx1"/>
                </a:solidFill>
                <a:effectLst/>
                <a:latin typeface="Söhne"/>
              </a:rPr>
              <a:t> </a:t>
            </a:r>
            <a:r>
              <a:rPr lang="en-US" b="0" i="0" dirty="0" err="1">
                <a:solidFill>
                  <a:schemeClr val="tx1"/>
                </a:solidFill>
                <a:effectLst/>
                <a:latin typeface="Söhne"/>
              </a:rPr>
              <a:t>terorističke</a:t>
            </a:r>
            <a:r>
              <a:rPr lang="en-US" b="0" i="0" dirty="0">
                <a:solidFill>
                  <a:schemeClr val="tx1"/>
                </a:solidFill>
                <a:effectLst/>
                <a:latin typeface="Söhne"/>
              </a:rPr>
              <a:t> </a:t>
            </a:r>
            <a:r>
              <a:rPr lang="en-US" b="0" i="0" dirty="0" err="1">
                <a:solidFill>
                  <a:schemeClr val="tx1"/>
                </a:solidFill>
                <a:effectLst/>
                <a:latin typeface="Söhne"/>
              </a:rPr>
              <a:t>grupe</a:t>
            </a:r>
            <a:r>
              <a:rPr lang="en-US" b="0" i="0" dirty="0">
                <a:solidFill>
                  <a:schemeClr val="tx1"/>
                </a:solidFill>
                <a:effectLst/>
                <a:latin typeface="Söhne"/>
              </a:rPr>
              <a:t> </a:t>
            </a:r>
            <a:r>
              <a:rPr lang="en-US" b="0" i="0" dirty="0" err="1">
                <a:solidFill>
                  <a:schemeClr val="tx1"/>
                </a:solidFill>
                <a:effectLst/>
                <a:latin typeface="Söhne"/>
              </a:rPr>
              <a:t>mogu</a:t>
            </a:r>
            <a:r>
              <a:rPr lang="en-US" b="0" i="0" dirty="0">
                <a:solidFill>
                  <a:schemeClr val="tx1"/>
                </a:solidFill>
                <a:effectLst/>
                <a:latin typeface="Söhne"/>
              </a:rPr>
              <a:t> </a:t>
            </a:r>
            <a:r>
              <a:rPr lang="en-US" b="0" i="0" dirty="0" err="1">
                <a:solidFill>
                  <a:schemeClr val="tx1"/>
                </a:solidFill>
                <a:effectLst/>
                <a:latin typeface="Söhne"/>
              </a:rPr>
              <a:t>stvarati</a:t>
            </a:r>
            <a:r>
              <a:rPr lang="en-US" b="0" i="0" dirty="0">
                <a:solidFill>
                  <a:schemeClr val="tx1"/>
                </a:solidFill>
                <a:effectLst/>
                <a:latin typeface="Söhne"/>
              </a:rPr>
              <a:t> </a:t>
            </a:r>
            <a:r>
              <a:rPr lang="en-US" b="0" i="0" dirty="0" err="1">
                <a:solidFill>
                  <a:schemeClr val="tx1"/>
                </a:solidFill>
                <a:effectLst/>
                <a:latin typeface="Söhne"/>
              </a:rPr>
              <a:t>lažne</a:t>
            </a:r>
            <a:r>
              <a:rPr lang="en-US" b="0" i="0" dirty="0">
                <a:solidFill>
                  <a:schemeClr val="tx1"/>
                </a:solidFill>
                <a:effectLst/>
                <a:latin typeface="Söhne"/>
              </a:rPr>
              <a:t> </a:t>
            </a:r>
            <a:r>
              <a:rPr lang="en-US" b="0" i="0" dirty="0" err="1">
                <a:solidFill>
                  <a:schemeClr val="tx1"/>
                </a:solidFill>
                <a:effectLst/>
                <a:latin typeface="Söhne"/>
              </a:rPr>
              <a:t>vijesti</a:t>
            </a:r>
            <a:r>
              <a:rPr lang="en-US" b="0" i="0" dirty="0">
                <a:solidFill>
                  <a:schemeClr val="tx1"/>
                </a:solidFill>
                <a:effectLst/>
                <a:latin typeface="Söhne"/>
              </a:rPr>
              <a:t> </a:t>
            </a:r>
            <a:r>
              <a:rPr lang="en-US" b="0" i="0" dirty="0" err="1">
                <a:solidFill>
                  <a:schemeClr val="tx1"/>
                </a:solidFill>
                <a:effectLst/>
                <a:latin typeface="Söhne"/>
              </a:rPr>
              <a:t>koje</a:t>
            </a:r>
            <a:r>
              <a:rPr lang="en-US" b="0" i="0" dirty="0">
                <a:solidFill>
                  <a:schemeClr val="tx1"/>
                </a:solidFill>
                <a:effectLst/>
                <a:latin typeface="Söhne"/>
              </a:rPr>
              <a:t> </a:t>
            </a:r>
            <a:r>
              <a:rPr lang="en-US" b="0" i="0" dirty="0" err="1">
                <a:solidFill>
                  <a:schemeClr val="tx1"/>
                </a:solidFill>
                <a:effectLst/>
                <a:latin typeface="Söhne"/>
              </a:rPr>
              <a:t>izgledaju</a:t>
            </a:r>
            <a:r>
              <a:rPr lang="en-US" b="0" i="0" dirty="0">
                <a:solidFill>
                  <a:schemeClr val="tx1"/>
                </a:solidFill>
                <a:effectLst/>
                <a:latin typeface="Söhne"/>
              </a:rPr>
              <a:t> </a:t>
            </a:r>
            <a:r>
              <a:rPr lang="en-US" b="0" i="0" dirty="0" err="1">
                <a:solidFill>
                  <a:schemeClr val="tx1"/>
                </a:solidFill>
                <a:effectLst/>
                <a:latin typeface="Söhne"/>
              </a:rPr>
              <a:t>kao</a:t>
            </a:r>
            <a:r>
              <a:rPr lang="en-US" b="0" i="0" dirty="0">
                <a:solidFill>
                  <a:schemeClr val="tx1"/>
                </a:solidFill>
                <a:effectLst/>
                <a:latin typeface="Söhne"/>
              </a:rPr>
              <a:t> </a:t>
            </a:r>
            <a:r>
              <a:rPr lang="en-US" b="0" i="0" dirty="0" err="1">
                <a:solidFill>
                  <a:schemeClr val="tx1"/>
                </a:solidFill>
                <a:effectLst/>
                <a:latin typeface="Söhne"/>
              </a:rPr>
              <a:t>prave</a:t>
            </a:r>
            <a:r>
              <a:rPr lang="en-US" b="0" i="0" dirty="0">
                <a:solidFill>
                  <a:schemeClr val="tx1"/>
                </a:solidFill>
                <a:effectLst/>
                <a:latin typeface="Söhne"/>
              </a:rPr>
              <a:t> </a:t>
            </a:r>
            <a:r>
              <a:rPr lang="en-US" b="0" i="0" dirty="0" err="1">
                <a:solidFill>
                  <a:schemeClr val="tx1"/>
                </a:solidFill>
                <a:effectLst/>
                <a:latin typeface="Söhne"/>
              </a:rPr>
              <a:t>vijesti</a:t>
            </a:r>
            <a:r>
              <a:rPr lang="en-US" b="0" i="0" dirty="0">
                <a:solidFill>
                  <a:schemeClr val="tx1"/>
                </a:solidFill>
                <a:effectLst/>
                <a:latin typeface="Söhne"/>
              </a:rPr>
              <a:t>, </a:t>
            </a:r>
            <a:r>
              <a:rPr lang="en-US" b="0" i="0" dirty="0" err="1">
                <a:solidFill>
                  <a:schemeClr val="tx1"/>
                </a:solidFill>
                <a:effectLst/>
                <a:latin typeface="Söhne"/>
              </a:rPr>
              <a:t>ali</a:t>
            </a:r>
            <a:r>
              <a:rPr lang="en-US" b="0" i="0" dirty="0">
                <a:solidFill>
                  <a:schemeClr val="tx1"/>
                </a:solidFill>
                <a:effectLst/>
                <a:latin typeface="Söhne"/>
              </a:rPr>
              <a:t> </a:t>
            </a:r>
            <a:r>
              <a:rPr lang="en-US" b="0" i="0" dirty="0" err="1">
                <a:solidFill>
                  <a:schemeClr val="tx1"/>
                </a:solidFill>
                <a:effectLst/>
                <a:latin typeface="Söhne"/>
              </a:rPr>
              <a:t>su</a:t>
            </a:r>
            <a:r>
              <a:rPr lang="en-US" b="0" i="0" dirty="0">
                <a:solidFill>
                  <a:schemeClr val="tx1"/>
                </a:solidFill>
                <a:effectLst/>
                <a:latin typeface="Söhne"/>
              </a:rPr>
              <a:t> </a:t>
            </a:r>
            <a:r>
              <a:rPr lang="en-US" b="0" i="0" dirty="0" err="1">
                <a:solidFill>
                  <a:schemeClr val="tx1"/>
                </a:solidFill>
                <a:effectLst/>
                <a:latin typeface="Söhne"/>
              </a:rPr>
              <a:t>zapravo</a:t>
            </a:r>
            <a:r>
              <a:rPr lang="en-US" b="0" i="0" dirty="0">
                <a:solidFill>
                  <a:schemeClr val="tx1"/>
                </a:solidFill>
                <a:effectLst/>
                <a:latin typeface="Söhne"/>
              </a:rPr>
              <a:t> </a:t>
            </a:r>
            <a:r>
              <a:rPr lang="en-US" b="0" i="0" dirty="0" err="1">
                <a:solidFill>
                  <a:schemeClr val="tx1"/>
                </a:solidFill>
                <a:effectLst/>
                <a:latin typeface="Söhne"/>
              </a:rPr>
              <a:t>izmišljene</a:t>
            </a:r>
            <a:r>
              <a:rPr lang="en-US" b="0" i="0" dirty="0">
                <a:solidFill>
                  <a:schemeClr val="tx1"/>
                </a:solidFill>
                <a:effectLst/>
                <a:latin typeface="Söhne"/>
              </a:rPr>
              <a:t> </a:t>
            </a:r>
            <a:r>
              <a:rPr lang="en-US" b="0" i="0" dirty="0" err="1">
                <a:solidFill>
                  <a:schemeClr val="tx1"/>
                </a:solidFill>
                <a:effectLst/>
                <a:latin typeface="Söhne"/>
              </a:rPr>
              <a:t>kako</a:t>
            </a:r>
            <a:r>
              <a:rPr lang="en-US" b="0" i="0" dirty="0">
                <a:solidFill>
                  <a:schemeClr val="tx1"/>
                </a:solidFill>
                <a:effectLst/>
                <a:latin typeface="Söhne"/>
              </a:rPr>
              <a:t> bi </a:t>
            </a:r>
            <a:r>
              <a:rPr lang="en-US" b="0" i="0" dirty="0" err="1">
                <a:solidFill>
                  <a:schemeClr val="tx1"/>
                </a:solidFill>
                <a:effectLst/>
                <a:latin typeface="Söhne"/>
              </a:rPr>
              <a:t>promovirale</a:t>
            </a:r>
            <a:r>
              <a:rPr lang="en-US" b="0" i="0" dirty="0">
                <a:solidFill>
                  <a:schemeClr val="tx1"/>
                </a:solidFill>
                <a:effectLst/>
                <a:latin typeface="Söhne"/>
              </a:rPr>
              <a:t> </a:t>
            </a:r>
            <a:r>
              <a:rPr lang="en-US" b="0" i="0" dirty="0" err="1">
                <a:solidFill>
                  <a:schemeClr val="tx1"/>
                </a:solidFill>
                <a:effectLst/>
                <a:latin typeface="Söhne"/>
              </a:rPr>
              <a:t>svoje</a:t>
            </a:r>
            <a:r>
              <a:rPr lang="en-US" b="0" i="0" dirty="0">
                <a:solidFill>
                  <a:schemeClr val="tx1"/>
                </a:solidFill>
                <a:effectLst/>
                <a:latin typeface="Söhne"/>
              </a:rPr>
              <a:t> </a:t>
            </a:r>
            <a:r>
              <a:rPr lang="en-US" b="0" i="0" dirty="0" err="1">
                <a:solidFill>
                  <a:schemeClr val="tx1"/>
                </a:solidFill>
                <a:effectLst/>
                <a:latin typeface="Söhne"/>
              </a:rPr>
              <a:t>ideologije</a:t>
            </a:r>
            <a:r>
              <a:rPr lang="en-US" b="0" i="0" dirty="0">
                <a:solidFill>
                  <a:schemeClr val="tx1"/>
                </a:solidFill>
                <a:effectLst/>
                <a:latin typeface="Söhne"/>
              </a:rPr>
              <a:t> </a:t>
            </a:r>
            <a:r>
              <a:rPr lang="en-US" b="0" i="0" dirty="0" err="1">
                <a:solidFill>
                  <a:schemeClr val="tx1"/>
                </a:solidFill>
                <a:effectLst/>
                <a:latin typeface="Söhne"/>
              </a:rPr>
              <a:t>ili</a:t>
            </a:r>
            <a:r>
              <a:rPr lang="en-US" b="0" i="0" dirty="0">
                <a:solidFill>
                  <a:schemeClr val="tx1"/>
                </a:solidFill>
                <a:effectLst/>
                <a:latin typeface="Söhne"/>
              </a:rPr>
              <a:t> </a:t>
            </a:r>
            <a:r>
              <a:rPr lang="en-US" b="0" i="0" dirty="0" err="1">
                <a:solidFill>
                  <a:schemeClr val="tx1"/>
                </a:solidFill>
                <a:effectLst/>
                <a:latin typeface="Söhne"/>
              </a:rPr>
              <a:t>djela</a:t>
            </a:r>
            <a:r>
              <a:rPr lang="en-US" b="0" i="0" dirty="0">
                <a:solidFill>
                  <a:schemeClr val="tx1"/>
                </a:solidFill>
                <a:effectLst/>
                <a:latin typeface="Söhne"/>
              </a:rPr>
              <a:t>. </a:t>
            </a:r>
            <a:endParaRPr lang="hr-BA" b="0" i="0" dirty="0">
              <a:solidFill>
                <a:schemeClr val="tx1"/>
              </a:solidFill>
              <a:effectLst/>
              <a:latin typeface="Söhne"/>
            </a:endParaRPr>
          </a:p>
          <a:p>
            <a:pPr marL="285750" indent="-285750" algn="just">
              <a:buFont typeface="Arial" panose="020B0604020202020204" pitchFamily="34" charset="0"/>
              <a:buChar char="•"/>
            </a:pPr>
            <a:endParaRPr lang="hr-BA" b="0" i="0" dirty="0">
              <a:solidFill>
                <a:schemeClr val="tx1"/>
              </a:solidFill>
              <a:effectLst/>
              <a:latin typeface="Söhne"/>
            </a:endParaRPr>
          </a:p>
          <a:p>
            <a:pPr marL="285750" indent="-285750" algn="just">
              <a:buFont typeface="Arial" panose="020B0604020202020204" pitchFamily="34" charset="0"/>
              <a:buChar char="•"/>
            </a:pPr>
            <a:r>
              <a:rPr lang="en-US" b="0" i="0" dirty="0" err="1">
                <a:solidFill>
                  <a:schemeClr val="tx1"/>
                </a:solidFill>
                <a:effectLst/>
                <a:latin typeface="Söhne"/>
              </a:rPr>
              <a:t>Infiltracija</a:t>
            </a:r>
            <a:r>
              <a:rPr lang="en-US" b="0" i="0" dirty="0">
                <a:solidFill>
                  <a:schemeClr val="tx1"/>
                </a:solidFill>
                <a:effectLst/>
                <a:latin typeface="Söhne"/>
              </a:rPr>
              <a:t> online </a:t>
            </a:r>
            <a:r>
              <a:rPr lang="en-US" b="0" i="0" dirty="0" err="1">
                <a:solidFill>
                  <a:schemeClr val="tx1"/>
                </a:solidFill>
                <a:effectLst/>
                <a:latin typeface="Söhne"/>
              </a:rPr>
              <a:t>zajednica</a:t>
            </a:r>
            <a:r>
              <a:rPr lang="en-US" b="0" i="0" dirty="0">
                <a:solidFill>
                  <a:schemeClr val="tx1"/>
                </a:solidFill>
                <a:effectLst/>
                <a:latin typeface="Söhne"/>
              </a:rPr>
              <a:t>: </a:t>
            </a:r>
            <a:r>
              <a:rPr lang="en-US" b="0" i="0" dirty="0" err="1">
                <a:solidFill>
                  <a:schemeClr val="tx1"/>
                </a:solidFill>
                <a:effectLst/>
                <a:latin typeface="Söhne"/>
              </a:rPr>
              <a:t>Ekstremističke</a:t>
            </a:r>
            <a:r>
              <a:rPr lang="en-US" b="0" i="0" dirty="0">
                <a:solidFill>
                  <a:schemeClr val="tx1"/>
                </a:solidFill>
                <a:effectLst/>
                <a:latin typeface="Söhne"/>
              </a:rPr>
              <a:t> </a:t>
            </a:r>
            <a:r>
              <a:rPr lang="en-US" b="0" i="0" dirty="0" err="1">
                <a:solidFill>
                  <a:schemeClr val="tx1"/>
                </a:solidFill>
                <a:effectLst/>
                <a:latin typeface="Söhne"/>
              </a:rPr>
              <a:t>organizacije</a:t>
            </a:r>
            <a:r>
              <a:rPr lang="en-US" b="0" i="0" dirty="0">
                <a:solidFill>
                  <a:schemeClr val="tx1"/>
                </a:solidFill>
                <a:effectLst/>
                <a:latin typeface="Söhne"/>
              </a:rPr>
              <a:t> </a:t>
            </a:r>
            <a:r>
              <a:rPr lang="en-US" b="0" i="0" dirty="0" err="1">
                <a:solidFill>
                  <a:schemeClr val="tx1"/>
                </a:solidFill>
                <a:effectLst/>
                <a:latin typeface="Söhne"/>
              </a:rPr>
              <a:t>mogu</a:t>
            </a:r>
            <a:r>
              <a:rPr lang="en-US" b="0" i="0" dirty="0">
                <a:solidFill>
                  <a:schemeClr val="tx1"/>
                </a:solidFill>
                <a:effectLst/>
                <a:latin typeface="Söhne"/>
              </a:rPr>
              <a:t> </a:t>
            </a:r>
            <a:r>
              <a:rPr lang="en-US" b="0" i="0" dirty="0" err="1">
                <a:solidFill>
                  <a:schemeClr val="tx1"/>
                </a:solidFill>
                <a:effectLst/>
                <a:latin typeface="Söhne"/>
              </a:rPr>
              <a:t>stvarati</a:t>
            </a:r>
            <a:r>
              <a:rPr lang="en-US" b="0" i="0" dirty="0">
                <a:solidFill>
                  <a:schemeClr val="tx1"/>
                </a:solidFill>
                <a:effectLst/>
                <a:latin typeface="Söhne"/>
              </a:rPr>
              <a:t> </a:t>
            </a:r>
            <a:r>
              <a:rPr lang="en-US" b="0" i="0" dirty="0" err="1">
                <a:solidFill>
                  <a:schemeClr val="tx1"/>
                </a:solidFill>
                <a:effectLst/>
                <a:latin typeface="Söhne"/>
              </a:rPr>
              <a:t>lažne</a:t>
            </a:r>
            <a:r>
              <a:rPr lang="en-US" b="0" i="0" dirty="0">
                <a:solidFill>
                  <a:schemeClr val="tx1"/>
                </a:solidFill>
                <a:effectLst/>
                <a:latin typeface="Söhne"/>
              </a:rPr>
              <a:t> </a:t>
            </a:r>
            <a:r>
              <a:rPr lang="en-US" b="0" i="0" dirty="0" err="1">
                <a:solidFill>
                  <a:schemeClr val="tx1"/>
                </a:solidFill>
                <a:effectLst/>
                <a:latin typeface="Söhne"/>
              </a:rPr>
              <a:t>profil</a:t>
            </a:r>
            <a:r>
              <a:rPr lang="bs-Latn-BA" b="0" i="0">
                <a:solidFill>
                  <a:schemeClr val="tx1"/>
                </a:solidFill>
                <a:effectLst/>
                <a:latin typeface="Söhne"/>
              </a:rPr>
              <a:t>e</a:t>
            </a:r>
            <a:r>
              <a:rPr lang="en-US" b="0" i="0">
                <a:solidFill>
                  <a:schemeClr val="tx1"/>
                </a:solidFill>
                <a:effectLst/>
                <a:latin typeface="Söhne"/>
              </a:rPr>
              <a:t> </a:t>
            </a:r>
            <a:r>
              <a:rPr lang="en-US" b="0" i="0" dirty="0" err="1">
                <a:solidFill>
                  <a:schemeClr val="tx1"/>
                </a:solidFill>
                <a:effectLst/>
                <a:latin typeface="Söhne"/>
              </a:rPr>
              <a:t>unutar</a:t>
            </a:r>
            <a:r>
              <a:rPr lang="en-US" b="0" i="0" dirty="0">
                <a:solidFill>
                  <a:schemeClr val="tx1"/>
                </a:solidFill>
                <a:effectLst/>
                <a:latin typeface="Söhne"/>
              </a:rPr>
              <a:t> online </a:t>
            </a:r>
            <a:r>
              <a:rPr lang="en-US" b="0" i="0" dirty="0" err="1">
                <a:solidFill>
                  <a:schemeClr val="tx1"/>
                </a:solidFill>
                <a:effectLst/>
                <a:latin typeface="Söhne"/>
              </a:rPr>
              <a:t>zajednica</a:t>
            </a:r>
            <a:r>
              <a:rPr lang="en-US" b="0" i="0" dirty="0">
                <a:solidFill>
                  <a:schemeClr val="tx1"/>
                </a:solidFill>
                <a:effectLst/>
                <a:latin typeface="Söhne"/>
              </a:rPr>
              <a:t> </a:t>
            </a:r>
            <a:r>
              <a:rPr lang="en-US" b="0" i="0" dirty="0" err="1">
                <a:solidFill>
                  <a:schemeClr val="tx1"/>
                </a:solidFill>
                <a:effectLst/>
                <a:latin typeface="Söhne"/>
              </a:rPr>
              <a:t>i</a:t>
            </a:r>
            <a:r>
              <a:rPr lang="en-US" b="0" i="0" dirty="0">
                <a:solidFill>
                  <a:schemeClr val="tx1"/>
                </a:solidFill>
                <a:effectLst/>
                <a:latin typeface="Söhne"/>
              </a:rPr>
              <a:t> </a:t>
            </a:r>
            <a:r>
              <a:rPr lang="en-US" b="0" i="0" dirty="0" err="1">
                <a:solidFill>
                  <a:schemeClr val="tx1"/>
                </a:solidFill>
                <a:effectLst/>
                <a:latin typeface="Söhne"/>
              </a:rPr>
              <a:t>koristiti</a:t>
            </a:r>
            <a:r>
              <a:rPr lang="en-US" b="0" i="0" dirty="0">
                <a:solidFill>
                  <a:schemeClr val="tx1"/>
                </a:solidFill>
                <a:effectLst/>
                <a:latin typeface="Söhne"/>
              </a:rPr>
              <a:t> </a:t>
            </a:r>
            <a:r>
              <a:rPr lang="hr-BA" b="0" i="0" dirty="0">
                <a:solidFill>
                  <a:schemeClr val="tx1"/>
                </a:solidFill>
                <a:effectLst/>
                <a:latin typeface="Söhne"/>
              </a:rPr>
              <a:t>nativno</a:t>
            </a:r>
            <a:r>
              <a:rPr lang="en-US" b="0" i="0" dirty="0">
                <a:solidFill>
                  <a:schemeClr val="tx1"/>
                </a:solidFill>
                <a:effectLst/>
                <a:latin typeface="Söhne"/>
              </a:rPr>
              <a:t> </a:t>
            </a:r>
            <a:r>
              <a:rPr lang="en-US" b="0" i="0" dirty="0" err="1">
                <a:solidFill>
                  <a:schemeClr val="tx1"/>
                </a:solidFill>
                <a:effectLst/>
                <a:latin typeface="Söhne"/>
              </a:rPr>
              <a:t>oglašavanje</a:t>
            </a:r>
            <a:r>
              <a:rPr lang="en-US" b="0" i="0" dirty="0">
                <a:solidFill>
                  <a:schemeClr val="tx1"/>
                </a:solidFill>
                <a:effectLst/>
                <a:latin typeface="Söhne"/>
              </a:rPr>
              <a:t> </a:t>
            </a:r>
            <a:r>
              <a:rPr lang="en-US" b="0" i="0" dirty="0" err="1">
                <a:solidFill>
                  <a:schemeClr val="tx1"/>
                </a:solidFill>
                <a:effectLst/>
                <a:latin typeface="Söhne"/>
              </a:rPr>
              <a:t>kako</a:t>
            </a:r>
            <a:r>
              <a:rPr lang="en-US" b="0" i="0" dirty="0">
                <a:solidFill>
                  <a:schemeClr val="tx1"/>
                </a:solidFill>
                <a:effectLst/>
                <a:latin typeface="Söhne"/>
              </a:rPr>
              <a:t> bi </a:t>
            </a:r>
            <a:r>
              <a:rPr lang="en-US" b="0" i="0" dirty="0" err="1">
                <a:solidFill>
                  <a:schemeClr val="tx1"/>
                </a:solidFill>
                <a:effectLst/>
                <a:latin typeface="Söhne"/>
              </a:rPr>
              <a:t>promovirali</a:t>
            </a:r>
            <a:r>
              <a:rPr lang="en-US" b="0" i="0" dirty="0">
                <a:solidFill>
                  <a:schemeClr val="tx1"/>
                </a:solidFill>
                <a:effectLst/>
                <a:latin typeface="Söhne"/>
              </a:rPr>
              <a:t> </a:t>
            </a:r>
            <a:r>
              <a:rPr lang="en-US" b="0" i="0" dirty="0" err="1">
                <a:solidFill>
                  <a:schemeClr val="tx1"/>
                </a:solidFill>
                <a:effectLst/>
                <a:latin typeface="Söhne"/>
              </a:rPr>
              <a:t>ove</a:t>
            </a:r>
            <a:r>
              <a:rPr lang="en-US" b="0" i="0" dirty="0">
                <a:solidFill>
                  <a:schemeClr val="tx1"/>
                </a:solidFill>
                <a:effectLst/>
                <a:latin typeface="Söhne"/>
              </a:rPr>
              <a:t> profile </a:t>
            </a:r>
            <a:r>
              <a:rPr lang="en-US" b="0" i="0" dirty="0" err="1">
                <a:solidFill>
                  <a:schemeClr val="tx1"/>
                </a:solidFill>
                <a:effectLst/>
                <a:latin typeface="Söhne"/>
              </a:rPr>
              <a:t>ili</a:t>
            </a:r>
            <a:r>
              <a:rPr lang="en-US" b="0" i="0" dirty="0">
                <a:solidFill>
                  <a:schemeClr val="tx1"/>
                </a:solidFill>
                <a:effectLst/>
                <a:latin typeface="Söhne"/>
              </a:rPr>
              <a:t> </a:t>
            </a:r>
            <a:r>
              <a:rPr lang="en-US" b="0" i="0" dirty="0" err="1">
                <a:solidFill>
                  <a:schemeClr val="tx1"/>
                </a:solidFill>
                <a:effectLst/>
                <a:latin typeface="Söhne"/>
              </a:rPr>
              <a:t>njihov</a:t>
            </a:r>
            <a:r>
              <a:rPr lang="en-US" b="0" i="0" dirty="0">
                <a:solidFill>
                  <a:schemeClr val="tx1"/>
                </a:solidFill>
                <a:effectLst/>
                <a:latin typeface="Söhne"/>
              </a:rPr>
              <a:t> </a:t>
            </a:r>
            <a:r>
              <a:rPr lang="en-US" b="0" i="0" dirty="0" err="1">
                <a:solidFill>
                  <a:schemeClr val="tx1"/>
                </a:solidFill>
                <a:effectLst/>
                <a:latin typeface="Söhne"/>
              </a:rPr>
              <a:t>sadržaj</a:t>
            </a:r>
            <a:r>
              <a:rPr lang="en-US" b="0" i="0" dirty="0">
                <a:solidFill>
                  <a:schemeClr val="tx1"/>
                </a:solidFill>
                <a:effectLst/>
                <a:latin typeface="Söhne"/>
              </a:rPr>
              <a:t> </a:t>
            </a:r>
            <a:r>
              <a:rPr lang="en-US" b="0" i="0" dirty="0" err="1">
                <a:solidFill>
                  <a:schemeClr val="tx1"/>
                </a:solidFill>
                <a:effectLst/>
                <a:latin typeface="Söhne"/>
              </a:rPr>
              <a:t>široj</a:t>
            </a:r>
            <a:r>
              <a:rPr lang="en-US" b="0" i="0" dirty="0">
                <a:solidFill>
                  <a:schemeClr val="tx1"/>
                </a:solidFill>
                <a:effectLst/>
                <a:latin typeface="Söhne"/>
              </a:rPr>
              <a:t> </a:t>
            </a:r>
            <a:r>
              <a:rPr lang="en-US" b="0" i="0" dirty="0" err="1">
                <a:solidFill>
                  <a:schemeClr val="tx1"/>
                </a:solidFill>
                <a:effectLst/>
                <a:latin typeface="Söhne"/>
              </a:rPr>
              <a:t>publici</a:t>
            </a:r>
            <a:r>
              <a:rPr lang="en-US" b="0" i="0" dirty="0">
                <a:solidFill>
                  <a:schemeClr val="tx1"/>
                </a:solidFill>
                <a:effectLst/>
                <a:latin typeface="Söhne"/>
              </a:rPr>
              <a:t>. To </a:t>
            </a:r>
            <a:r>
              <a:rPr lang="en-US" b="0" i="0" dirty="0" err="1">
                <a:solidFill>
                  <a:schemeClr val="tx1"/>
                </a:solidFill>
                <a:effectLst/>
                <a:latin typeface="Söhne"/>
              </a:rPr>
              <a:t>može</a:t>
            </a:r>
            <a:r>
              <a:rPr lang="en-US" b="0" i="0" dirty="0">
                <a:solidFill>
                  <a:schemeClr val="tx1"/>
                </a:solidFill>
                <a:effectLst/>
                <a:latin typeface="Söhne"/>
              </a:rPr>
              <a:t> </a:t>
            </a:r>
            <a:r>
              <a:rPr lang="en-US" b="0" i="0" dirty="0" err="1">
                <a:solidFill>
                  <a:schemeClr val="tx1"/>
                </a:solidFill>
                <a:effectLst/>
                <a:latin typeface="Söhne"/>
              </a:rPr>
              <a:t>biti</a:t>
            </a:r>
            <a:r>
              <a:rPr lang="en-US" b="0" i="0" dirty="0">
                <a:solidFill>
                  <a:schemeClr val="tx1"/>
                </a:solidFill>
                <a:effectLst/>
                <a:latin typeface="Söhne"/>
              </a:rPr>
              <a:t> </a:t>
            </a:r>
            <a:r>
              <a:rPr lang="en-US" b="0" i="0" dirty="0" err="1">
                <a:solidFill>
                  <a:schemeClr val="tx1"/>
                </a:solidFill>
                <a:effectLst/>
                <a:latin typeface="Söhne"/>
              </a:rPr>
              <a:t>način</a:t>
            </a:r>
            <a:r>
              <a:rPr lang="en-US" b="0" i="0" dirty="0">
                <a:solidFill>
                  <a:schemeClr val="tx1"/>
                </a:solidFill>
                <a:effectLst/>
                <a:latin typeface="Söhne"/>
              </a:rPr>
              <a:t> za </a:t>
            </a:r>
            <a:r>
              <a:rPr lang="en-US" b="0" i="0" dirty="0" err="1">
                <a:solidFill>
                  <a:schemeClr val="tx1"/>
                </a:solidFill>
                <a:effectLst/>
                <a:latin typeface="Söhne"/>
              </a:rPr>
              <a:t>regrutiranje</a:t>
            </a:r>
            <a:r>
              <a:rPr lang="en-US" b="0" i="0" dirty="0">
                <a:solidFill>
                  <a:schemeClr val="tx1"/>
                </a:solidFill>
                <a:effectLst/>
                <a:latin typeface="Söhne"/>
              </a:rPr>
              <a:t> </a:t>
            </a:r>
            <a:r>
              <a:rPr lang="en-US" b="0" i="0" dirty="0" err="1">
                <a:solidFill>
                  <a:schemeClr val="tx1"/>
                </a:solidFill>
                <a:effectLst/>
                <a:latin typeface="Söhne"/>
              </a:rPr>
              <a:t>i</a:t>
            </a:r>
            <a:r>
              <a:rPr lang="en-US" b="0" i="0" dirty="0">
                <a:solidFill>
                  <a:schemeClr val="tx1"/>
                </a:solidFill>
                <a:effectLst/>
                <a:latin typeface="Söhne"/>
              </a:rPr>
              <a:t> </a:t>
            </a:r>
            <a:r>
              <a:rPr lang="en-US" b="0" i="0" dirty="0" err="1">
                <a:solidFill>
                  <a:schemeClr val="tx1"/>
                </a:solidFill>
                <a:effectLst/>
                <a:latin typeface="Söhne"/>
              </a:rPr>
              <a:t>radikaliziranje</a:t>
            </a:r>
            <a:r>
              <a:rPr lang="en-US" b="0" i="0" dirty="0">
                <a:solidFill>
                  <a:schemeClr val="tx1"/>
                </a:solidFill>
                <a:effectLst/>
                <a:latin typeface="Söhne"/>
              </a:rPr>
              <a:t> </a:t>
            </a:r>
            <a:r>
              <a:rPr lang="en-US" b="0" i="0" dirty="0" err="1">
                <a:solidFill>
                  <a:schemeClr val="tx1"/>
                </a:solidFill>
                <a:effectLst/>
                <a:latin typeface="Söhne"/>
              </a:rPr>
              <a:t>pojedinaca</a:t>
            </a:r>
            <a:r>
              <a:rPr lang="en-US" b="0" i="0" dirty="0">
                <a:solidFill>
                  <a:schemeClr val="tx1"/>
                </a:solidFill>
                <a:effectLst/>
                <a:latin typeface="Söhne"/>
              </a:rPr>
              <a:t> </a:t>
            </a:r>
            <a:r>
              <a:rPr lang="en-US" b="0" i="0" dirty="0" err="1">
                <a:solidFill>
                  <a:schemeClr val="tx1"/>
                </a:solidFill>
                <a:effectLst/>
                <a:latin typeface="Söhne"/>
              </a:rPr>
              <a:t>izgradnjom</a:t>
            </a:r>
            <a:r>
              <a:rPr lang="en-US" b="0" i="0" dirty="0">
                <a:solidFill>
                  <a:schemeClr val="tx1"/>
                </a:solidFill>
                <a:effectLst/>
                <a:latin typeface="Söhne"/>
              </a:rPr>
              <a:t> </a:t>
            </a:r>
            <a:r>
              <a:rPr lang="en-US" b="0" i="0" dirty="0" err="1">
                <a:solidFill>
                  <a:schemeClr val="tx1"/>
                </a:solidFill>
                <a:effectLst/>
                <a:latin typeface="Söhne"/>
              </a:rPr>
              <a:t>povjerenja</a:t>
            </a:r>
            <a:r>
              <a:rPr lang="en-US" b="0" i="0" dirty="0">
                <a:solidFill>
                  <a:schemeClr val="tx1"/>
                </a:solidFill>
                <a:effectLst/>
                <a:latin typeface="Söhne"/>
              </a:rPr>
              <a:t> </a:t>
            </a:r>
            <a:r>
              <a:rPr lang="en-US" b="0" i="0" dirty="0" err="1">
                <a:solidFill>
                  <a:schemeClr val="tx1"/>
                </a:solidFill>
                <a:effectLst/>
                <a:latin typeface="Söhne"/>
              </a:rPr>
              <a:t>unutar</a:t>
            </a:r>
            <a:r>
              <a:rPr lang="en-US" b="0" i="0" dirty="0">
                <a:solidFill>
                  <a:schemeClr val="tx1"/>
                </a:solidFill>
                <a:effectLst/>
                <a:latin typeface="Söhne"/>
              </a:rPr>
              <a:t> </a:t>
            </a:r>
            <a:r>
              <a:rPr lang="en-US" b="0" i="0" dirty="0" err="1">
                <a:solidFill>
                  <a:schemeClr val="tx1"/>
                </a:solidFill>
                <a:effectLst/>
                <a:latin typeface="Söhne"/>
              </a:rPr>
              <a:t>tih</a:t>
            </a:r>
            <a:r>
              <a:rPr lang="en-US" b="0" i="0" dirty="0">
                <a:solidFill>
                  <a:schemeClr val="tx1"/>
                </a:solidFill>
                <a:effectLst/>
                <a:latin typeface="Söhne"/>
              </a:rPr>
              <a:t> </a:t>
            </a:r>
            <a:r>
              <a:rPr lang="en-US" b="0" i="0" dirty="0" err="1">
                <a:solidFill>
                  <a:schemeClr val="tx1"/>
                </a:solidFill>
                <a:effectLst/>
                <a:latin typeface="Söhne"/>
              </a:rPr>
              <a:t>zajednica</a:t>
            </a:r>
            <a:r>
              <a:rPr lang="en-US" b="0" i="0" dirty="0">
                <a:solidFill>
                  <a:schemeClr val="tx1"/>
                </a:solidFill>
                <a:effectLst/>
                <a:latin typeface="Söhne"/>
              </a:rPr>
              <a:t>.</a:t>
            </a:r>
          </a:p>
        </p:txBody>
      </p:sp>
    </p:spTree>
    <p:extLst>
      <p:ext uri="{BB962C8B-B14F-4D97-AF65-F5344CB8AC3E}">
        <p14:creationId xmlns:p14="http://schemas.microsoft.com/office/powerpoint/2010/main" val="3476972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25" y="-1"/>
            <a:ext cx="9144003" cy="5143501"/>
          </a:xfrm>
          <a:prstGeom prst="rect">
            <a:avLst/>
          </a:prstGeom>
          <a:noFill/>
          <a:ln>
            <a:noFill/>
          </a:ln>
        </p:spPr>
      </p:pic>
      <p:pic>
        <p:nvPicPr>
          <p:cNvPr id="70" name="Google Shape;70;p15"/>
          <p:cNvPicPr preferRelativeResize="0"/>
          <p:nvPr/>
        </p:nvPicPr>
        <p:blipFill>
          <a:blip r:embed="rId4">
            <a:alphaModFix/>
          </a:blip>
          <a:stretch>
            <a:fillRect/>
          </a:stretch>
        </p:blipFill>
        <p:spPr>
          <a:xfrm>
            <a:off x="0" y="4614050"/>
            <a:ext cx="9143997" cy="437568"/>
          </a:xfrm>
          <a:prstGeom prst="rect">
            <a:avLst/>
          </a:prstGeom>
          <a:noFill/>
          <a:ln>
            <a:noFill/>
          </a:ln>
        </p:spPr>
      </p:pic>
      <p:pic>
        <p:nvPicPr>
          <p:cNvPr id="71" name="Google Shape;71;p15"/>
          <p:cNvPicPr preferRelativeResize="0"/>
          <p:nvPr/>
        </p:nvPicPr>
        <p:blipFill rotWithShape="1">
          <a:blip r:embed="rId5">
            <a:alphaModFix/>
          </a:blip>
          <a:srcRect/>
          <a:stretch/>
        </p:blipFill>
        <p:spPr>
          <a:xfrm>
            <a:off x="452324" y="199538"/>
            <a:ext cx="1411251" cy="437575"/>
          </a:xfrm>
          <a:prstGeom prst="rect">
            <a:avLst/>
          </a:prstGeom>
          <a:noFill/>
          <a:ln>
            <a:noFill/>
          </a:ln>
        </p:spPr>
      </p:pic>
      <p:pic>
        <p:nvPicPr>
          <p:cNvPr id="72" name="Google Shape;72;p15"/>
          <p:cNvPicPr preferRelativeResize="0"/>
          <p:nvPr/>
        </p:nvPicPr>
        <p:blipFill rotWithShape="1">
          <a:blip r:embed="rId6">
            <a:alphaModFix/>
          </a:blip>
          <a:srcRect/>
          <a:stretch/>
        </p:blipFill>
        <p:spPr>
          <a:xfrm>
            <a:off x="8219734" y="199550"/>
            <a:ext cx="473892" cy="437573"/>
          </a:xfrm>
          <a:prstGeom prst="rect">
            <a:avLst/>
          </a:prstGeom>
          <a:noFill/>
          <a:ln>
            <a:noFill/>
          </a:ln>
        </p:spPr>
      </p:pic>
      <p:sp>
        <p:nvSpPr>
          <p:cNvPr id="2" name="TextBox 1">
            <a:extLst>
              <a:ext uri="{FF2B5EF4-FFF2-40B4-BE49-F238E27FC236}">
                <a16:creationId xmlns:a16="http://schemas.microsoft.com/office/drawing/2014/main" id="{509A1644-F681-D5C7-C563-F5EB788514F2}"/>
              </a:ext>
            </a:extLst>
          </p:cNvPr>
          <p:cNvSpPr txBox="1"/>
          <p:nvPr/>
        </p:nvSpPr>
        <p:spPr>
          <a:xfrm>
            <a:off x="4061617" y="2305050"/>
            <a:ext cx="1020761" cy="407035"/>
          </a:xfrm>
          <a:prstGeom prst="rect">
            <a:avLst/>
          </a:prstGeom>
          <a:noFill/>
        </p:spPr>
        <p:txBody>
          <a:bodyPr wrap="square">
            <a:spAutoFit/>
          </a:bodyPr>
          <a:lstStyle/>
          <a:p>
            <a:pPr marL="0" marR="0">
              <a:lnSpc>
                <a:spcPct val="107000"/>
              </a:lnSpc>
              <a:spcBef>
                <a:spcPts val="1800"/>
              </a:spcBef>
              <a:spcAft>
                <a:spcPts val="0"/>
              </a:spcAft>
            </a:pPr>
            <a:r>
              <a:rPr lang="sr-Latn-RS" sz="2000" b="1" dirty="0">
                <a:solidFill>
                  <a:srgbClr val="C00000"/>
                </a:solidFill>
                <a:latin typeface="Calibri" panose="020F0502020204030204" pitchFamily="34" charset="0"/>
                <a:ea typeface="Calibri" panose="020F0502020204030204" pitchFamily="34" charset="0"/>
                <a:cs typeface="Calibri" panose="020F0502020204030204" pitchFamily="34" charset="0"/>
              </a:rPr>
              <a:t>HVALA</a:t>
            </a:r>
            <a:endParaRPr lang="sr-Latn-RS" sz="1100" dirty="0">
              <a:latin typeface="Calibri" panose="020F0502020204030204" pitchFamily="34" charset="0"/>
              <a:ea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p:nvPr/>
        </p:nvSpPr>
        <p:spPr>
          <a:xfrm>
            <a:off x="-8225" y="-11050"/>
            <a:ext cx="9144000" cy="758100"/>
          </a:xfrm>
          <a:prstGeom prst="rect">
            <a:avLst/>
          </a:prstGeom>
          <a:solidFill>
            <a:srgbClr val="2D369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rgbClr val="2D3695"/>
              </a:highlight>
            </a:endParaRPr>
          </a:p>
        </p:txBody>
      </p:sp>
      <p:pic>
        <p:nvPicPr>
          <p:cNvPr id="62" name="Google Shape;62;p14"/>
          <p:cNvPicPr preferRelativeResize="0"/>
          <p:nvPr/>
        </p:nvPicPr>
        <p:blipFill>
          <a:blip r:embed="rId3">
            <a:alphaModFix/>
          </a:blip>
          <a:stretch>
            <a:fillRect/>
          </a:stretch>
        </p:blipFill>
        <p:spPr>
          <a:xfrm>
            <a:off x="0" y="4614050"/>
            <a:ext cx="9143997" cy="437568"/>
          </a:xfrm>
          <a:prstGeom prst="rect">
            <a:avLst/>
          </a:prstGeom>
          <a:noFill/>
          <a:ln>
            <a:noFill/>
          </a:ln>
        </p:spPr>
      </p:pic>
      <p:pic>
        <p:nvPicPr>
          <p:cNvPr id="63" name="Google Shape;63;p14"/>
          <p:cNvPicPr preferRelativeResize="0"/>
          <p:nvPr/>
        </p:nvPicPr>
        <p:blipFill rotWithShape="1">
          <a:blip r:embed="rId4">
            <a:alphaModFix/>
          </a:blip>
          <a:srcRect/>
          <a:stretch/>
        </p:blipFill>
        <p:spPr>
          <a:xfrm>
            <a:off x="452324" y="199538"/>
            <a:ext cx="1411251" cy="437575"/>
          </a:xfrm>
          <a:prstGeom prst="rect">
            <a:avLst/>
          </a:prstGeom>
          <a:noFill/>
          <a:ln>
            <a:noFill/>
          </a:ln>
        </p:spPr>
      </p:pic>
      <p:pic>
        <p:nvPicPr>
          <p:cNvPr id="64" name="Google Shape;64;p14"/>
          <p:cNvPicPr preferRelativeResize="0"/>
          <p:nvPr/>
        </p:nvPicPr>
        <p:blipFill rotWithShape="1">
          <a:blip r:embed="rId5">
            <a:alphaModFix/>
          </a:blip>
          <a:srcRect/>
          <a:stretch/>
        </p:blipFill>
        <p:spPr>
          <a:xfrm>
            <a:off x="8219734" y="199550"/>
            <a:ext cx="473892" cy="437573"/>
          </a:xfrm>
          <a:prstGeom prst="rect">
            <a:avLst/>
          </a:prstGeom>
          <a:noFill/>
          <a:ln>
            <a:noFill/>
          </a:ln>
        </p:spPr>
      </p:pic>
      <p:sp>
        <p:nvSpPr>
          <p:cNvPr id="2" name="TextBox 1">
            <a:extLst>
              <a:ext uri="{FF2B5EF4-FFF2-40B4-BE49-F238E27FC236}">
                <a16:creationId xmlns:a16="http://schemas.microsoft.com/office/drawing/2014/main" id="{BE162867-5F85-F13D-26A0-39D5B1302EE7}"/>
              </a:ext>
            </a:extLst>
          </p:cNvPr>
          <p:cNvSpPr txBox="1"/>
          <p:nvPr/>
        </p:nvSpPr>
        <p:spPr>
          <a:xfrm>
            <a:off x="255589" y="1035050"/>
            <a:ext cx="5033962" cy="3627340"/>
          </a:xfrm>
          <a:prstGeom prst="rect">
            <a:avLst/>
          </a:prstGeom>
          <a:noFill/>
        </p:spPr>
        <p:txBody>
          <a:bodyPr wrap="square">
            <a:spAutoFit/>
          </a:bodyPr>
          <a:lstStyle/>
          <a:p>
            <a:pPr marL="0" marR="0">
              <a:lnSpc>
                <a:spcPct val="107000"/>
              </a:lnSpc>
              <a:spcBef>
                <a:spcPts val="1800"/>
              </a:spcBef>
              <a:spcAft>
                <a:spcPts val="0"/>
              </a:spcAft>
            </a:pPr>
            <a:r>
              <a:rPr lang="sr-Latn-RS" sz="20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Identiteti</a:t>
            </a:r>
          </a:p>
          <a:p>
            <a:pPr marL="0" marR="0">
              <a:lnSpc>
                <a:spcPct val="107000"/>
              </a:lnSpc>
              <a:spcBef>
                <a:spcPts val="1800"/>
              </a:spcBef>
              <a:spcAft>
                <a:spcPts val="0"/>
              </a:spcAft>
            </a:pPr>
            <a:endParaRPr lang="en-US"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spcBef>
                <a:spcPts val="0"/>
              </a:spcBef>
              <a:spcAft>
                <a:spcPts val="800"/>
              </a:spcAft>
            </a:pPr>
            <a:r>
              <a:rPr lang="mk-MK" dirty="0">
                <a:effectLst/>
                <a:latin typeface="Calibri" panose="020F0502020204030204" pitchFamily="34" charset="0"/>
                <a:ea typeface="Calibri" panose="020F0502020204030204" pitchFamily="34" charset="0"/>
                <a:cs typeface="Calibri" panose="020F0502020204030204" pitchFamily="34" charset="0"/>
              </a:rPr>
              <a:t>„</a:t>
            </a:r>
            <a:r>
              <a:rPr lang="sr-Latn-RS" dirty="0">
                <a:effectLst/>
                <a:latin typeface="Calibri" panose="020F0502020204030204" pitchFamily="34" charset="0"/>
                <a:ea typeface="Calibri" panose="020F0502020204030204" pitchFamily="34" charset="0"/>
                <a:cs typeface="Calibri" panose="020F0502020204030204" pitchFamily="34" charset="0"/>
              </a:rPr>
              <a:t>Identitet" je skup ličnih i društvenih karakteristika koje određenu osobu čine onim što jeste, tj. </a:t>
            </a:r>
            <a:r>
              <a:rPr lang="sr-Latn-RS" dirty="0">
                <a:latin typeface="Calibri" panose="020F0502020204030204" pitchFamily="34" charset="0"/>
                <a:ea typeface="Calibri" panose="020F0502020204030204" pitchFamily="34" charset="0"/>
                <a:cs typeface="Calibri" panose="020F0502020204030204" pitchFamily="34" charset="0"/>
              </a:rPr>
              <a:t>č</a:t>
            </a:r>
            <a:r>
              <a:rPr lang="sr-Latn-RS" dirty="0">
                <a:effectLst/>
                <a:latin typeface="Calibri" panose="020F0502020204030204" pitchFamily="34" charset="0"/>
                <a:ea typeface="Calibri" panose="020F0502020204030204" pitchFamily="34" charset="0"/>
                <a:cs typeface="Calibri" panose="020F0502020204030204" pitchFamily="34" charset="0"/>
              </a:rPr>
              <a:t>ine je jedinstvenom. Svaka osoba ima i lični identitet i različite </a:t>
            </a:r>
            <a:r>
              <a:rPr lang="sr-Latn-RS" dirty="0">
                <a:latin typeface="Calibri" panose="020F0502020204030204" pitchFamily="34" charset="0"/>
                <a:ea typeface="Calibri" panose="020F0502020204030204" pitchFamily="34" charset="0"/>
                <a:cs typeface="Calibri" panose="020F0502020204030204" pitchFamily="34" charset="0"/>
              </a:rPr>
              <a:t>društvene</a:t>
            </a:r>
            <a:r>
              <a:rPr lang="sr-Latn-RS" dirty="0">
                <a:effectLst/>
                <a:latin typeface="Calibri" panose="020F0502020204030204" pitchFamily="34" charset="0"/>
                <a:ea typeface="Calibri" panose="020F0502020204030204" pitchFamily="34" charset="0"/>
                <a:cs typeface="Calibri" panose="020F0502020204030204" pitchFamily="34" charset="0"/>
              </a:rPr>
              <a:t> identitete. </a:t>
            </a:r>
          </a:p>
          <a:p>
            <a:pPr marL="0" marR="0" algn="just">
              <a:spcBef>
                <a:spcPts val="0"/>
              </a:spcBef>
              <a:spcAft>
                <a:spcPts val="800"/>
              </a:spcAft>
            </a:pPr>
            <a:r>
              <a:rPr lang="sr-Latn-RS" b="1" dirty="0">
                <a:effectLst/>
                <a:latin typeface="Calibri" panose="020F0502020204030204" pitchFamily="34" charset="0"/>
                <a:ea typeface="Calibri" panose="020F0502020204030204" pitchFamily="34" charset="0"/>
                <a:cs typeface="Calibri" panose="020F0502020204030204" pitchFamily="34" charset="0"/>
              </a:rPr>
              <a:t>Lični identiteti</a:t>
            </a:r>
            <a:r>
              <a:rPr lang="sr-Latn-RS" dirty="0">
                <a:effectLst/>
                <a:latin typeface="Calibri" panose="020F0502020204030204" pitchFamily="34" charset="0"/>
                <a:ea typeface="Calibri" panose="020F0502020204030204" pitchFamily="34" charset="0"/>
                <a:cs typeface="Calibri" panose="020F0502020204030204" pitchFamily="34" charset="0"/>
              </a:rPr>
              <a:t> temelje se na kombinaciji ličnih atributa (npr. briga, tolerancija, ekstrovertnost), međuljudskih odnosa i uloga (npr. kćerka/sin, prijateljica/prijatelj, kolegi</a:t>
            </a:r>
            <a:r>
              <a:rPr lang="sr-Latn-RS" dirty="0">
                <a:latin typeface="Calibri" panose="020F0502020204030204" pitchFamily="34" charset="0"/>
                <a:ea typeface="Calibri" panose="020F0502020204030204" pitchFamily="34" charset="0"/>
                <a:cs typeface="Calibri" panose="020F0502020204030204" pitchFamily="34" charset="0"/>
              </a:rPr>
              <a:t>ca/kolega</a:t>
            </a:r>
            <a:r>
              <a:rPr lang="sr-Latn-RS" dirty="0">
                <a:effectLst/>
                <a:latin typeface="Calibri" panose="020F0502020204030204" pitchFamily="34" charset="0"/>
                <a:ea typeface="Calibri" panose="020F0502020204030204" pitchFamily="34" charset="0"/>
                <a:cs typeface="Calibri" panose="020F0502020204030204" pitchFamily="34" charset="0"/>
              </a:rPr>
              <a:t>) i autobiografskih narativa (npr. rođeni u ruralnom području i obrazovani u lokalnoj školi).</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r>
              <a:rPr lang="sr-Latn-RS" b="1" dirty="0">
                <a:effectLst/>
                <a:latin typeface="Calibri" panose="020F0502020204030204" pitchFamily="34" charset="0"/>
                <a:ea typeface="Calibri" panose="020F0502020204030204" pitchFamily="34" charset="0"/>
              </a:rPr>
              <a:t>Društveni identiteti</a:t>
            </a:r>
            <a:r>
              <a:rPr lang="sr-Latn-RS" dirty="0">
                <a:effectLst/>
                <a:latin typeface="Calibri" panose="020F0502020204030204" pitchFamily="34" charset="0"/>
                <a:ea typeface="Calibri" panose="020F0502020204030204" pitchFamily="34" charset="0"/>
              </a:rPr>
              <a:t> temelje se na pripadnosti grupi (npr. određenoj naciji, etničkoj grupi, vjeri, rodu, generaciji, društvenoj klasi, zajednici, školi, udruženju, sportskom timu, zanimanju itd.). </a:t>
            </a:r>
          </a:p>
          <a:p>
            <a:endParaRPr lang="sr-Latn-RS" sz="1100" i="1" dirty="0">
              <a:latin typeface="Calibri" panose="020F0502020204030204" pitchFamily="34" charset="0"/>
              <a:ea typeface="Calibri" panose="020F0502020204030204" pitchFamily="34" charset="0"/>
            </a:endParaRPr>
          </a:p>
        </p:txBody>
      </p:sp>
      <p:pic>
        <p:nvPicPr>
          <p:cNvPr id="1026" name="Picture 2" descr="My Son's Identity Doesn't Make Him a Victim. Why Does the Social-Change  World Insist It Does?">
            <a:extLst>
              <a:ext uri="{FF2B5EF4-FFF2-40B4-BE49-F238E27FC236}">
                <a16:creationId xmlns:a16="http://schemas.microsoft.com/office/drawing/2014/main" id="{D02D3D9A-B49B-C979-3D8E-743F7B9E05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3051" y="1920251"/>
            <a:ext cx="3608699" cy="2405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p:nvPr/>
        </p:nvSpPr>
        <p:spPr>
          <a:xfrm>
            <a:off x="-8225" y="-11050"/>
            <a:ext cx="9144000" cy="758100"/>
          </a:xfrm>
          <a:prstGeom prst="rect">
            <a:avLst/>
          </a:prstGeom>
          <a:solidFill>
            <a:srgbClr val="2D369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rgbClr val="2D3695"/>
              </a:highlight>
            </a:endParaRPr>
          </a:p>
        </p:txBody>
      </p:sp>
      <p:pic>
        <p:nvPicPr>
          <p:cNvPr id="62" name="Google Shape;62;p14"/>
          <p:cNvPicPr preferRelativeResize="0"/>
          <p:nvPr/>
        </p:nvPicPr>
        <p:blipFill>
          <a:blip r:embed="rId3">
            <a:alphaModFix/>
          </a:blip>
          <a:stretch>
            <a:fillRect/>
          </a:stretch>
        </p:blipFill>
        <p:spPr>
          <a:xfrm>
            <a:off x="0" y="4614050"/>
            <a:ext cx="9143997" cy="437568"/>
          </a:xfrm>
          <a:prstGeom prst="rect">
            <a:avLst/>
          </a:prstGeom>
          <a:noFill/>
          <a:ln>
            <a:noFill/>
          </a:ln>
        </p:spPr>
      </p:pic>
      <p:pic>
        <p:nvPicPr>
          <p:cNvPr id="63" name="Google Shape;63;p14"/>
          <p:cNvPicPr preferRelativeResize="0"/>
          <p:nvPr/>
        </p:nvPicPr>
        <p:blipFill rotWithShape="1">
          <a:blip r:embed="rId4">
            <a:alphaModFix/>
          </a:blip>
          <a:srcRect/>
          <a:stretch/>
        </p:blipFill>
        <p:spPr>
          <a:xfrm>
            <a:off x="452324" y="199538"/>
            <a:ext cx="1411251" cy="437575"/>
          </a:xfrm>
          <a:prstGeom prst="rect">
            <a:avLst/>
          </a:prstGeom>
          <a:noFill/>
          <a:ln>
            <a:noFill/>
          </a:ln>
        </p:spPr>
      </p:pic>
      <p:pic>
        <p:nvPicPr>
          <p:cNvPr id="64" name="Google Shape;64;p14"/>
          <p:cNvPicPr preferRelativeResize="0"/>
          <p:nvPr/>
        </p:nvPicPr>
        <p:blipFill rotWithShape="1">
          <a:blip r:embed="rId5">
            <a:alphaModFix/>
          </a:blip>
          <a:srcRect/>
          <a:stretch/>
        </p:blipFill>
        <p:spPr>
          <a:xfrm>
            <a:off x="8219734" y="199550"/>
            <a:ext cx="473892" cy="437573"/>
          </a:xfrm>
          <a:prstGeom prst="rect">
            <a:avLst/>
          </a:prstGeom>
          <a:noFill/>
          <a:ln>
            <a:noFill/>
          </a:ln>
        </p:spPr>
      </p:pic>
      <p:sp>
        <p:nvSpPr>
          <p:cNvPr id="2" name="TextBox 1">
            <a:extLst>
              <a:ext uri="{FF2B5EF4-FFF2-40B4-BE49-F238E27FC236}">
                <a16:creationId xmlns:a16="http://schemas.microsoft.com/office/drawing/2014/main" id="{BE162867-5F85-F13D-26A0-39D5B1302EE7}"/>
              </a:ext>
            </a:extLst>
          </p:cNvPr>
          <p:cNvSpPr txBox="1"/>
          <p:nvPr/>
        </p:nvSpPr>
        <p:spPr>
          <a:xfrm>
            <a:off x="255588" y="1035050"/>
            <a:ext cx="8438037" cy="3021083"/>
          </a:xfrm>
          <a:prstGeom prst="rect">
            <a:avLst/>
          </a:prstGeom>
          <a:noFill/>
        </p:spPr>
        <p:txBody>
          <a:bodyPr wrap="square">
            <a:spAutoFit/>
          </a:bodyPr>
          <a:lstStyle/>
          <a:p>
            <a:pPr marL="0" marR="0">
              <a:lnSpc>
                <a:spcPct val="107000"/>
              </a:lnSpc>
              <a:spcBef>
                <a:spcPts val="1800"/>
              </a:spcBef>
              <a:spcAft>
                <a:spcPts val="0"/>
              </a:spcAft>
            </a:pPr>
            <a:r>
              <a:rPr lang="sr-Latn-RS" sz="2000" b="1" dirty="0">
                <a:solidFill>
                  <a:srgbClr val="C00000"/>
                </a:solidFill>
                <a:latin typeface="Calibri" panose="020F0502020204030204" pitchFamily="34" charset="0"/>
                <a:ea typeface="Calibri" panose="020F0502020204030204" pitchFamily="34" charset="0"/>
                <a:cs typeface="Calibri" panose="020F0502020204030204" pitchFamily="34" charset="0"/>
              </a:rPr>
              <a:t>Kako se razvijaju identiteti?</a:t>
            </a:r>
            <a:endParaRPr lang="sr-Latn-RS" sz="20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p>
            <a:pPr marR="0" lvl="0" algn="just">
              <a:spcBef>
                <a:spcPts val="0"/>
              </a:spcBef>
              <a:spcAft>
                <a:spcPts val="0"/>
              </a:spcAft>
            </a:pPr>
            <a:endParaRPr lang="bs-Latn-BA" b="1" dirty="0">
              <a:solidFill>
                <a:srgbClr val="C00000"/>
              </a:solidFill>
              <a:latin typeface="Calibri" panose="020F0502020204030204" pitchFamily="34" charset="0"/>
              <a:ea typeface="Noto Sans Symbols"/>
              <a:cs typeface="Times New Roman" panose="02020603050405020304" pitchFamily="18" charset="0"/>
            </a:endParaRPr>
          </a:p>
          <a:p>
            <a:pPr marL="285750" marR="0" lvl="0" indent="-285750" algn="just">
              <a:spcBef>
                <a:spcPts val="0"/>
              </a:spcBef>
              <a:spcAft>
                <a:spcPts val="0"/>
              </a:spcAft>
              <a:buFont typeface="Arial" panose="020B0604020202020204" pitchFamily="34" charset="0"/>
              <a:buChar char="•"/>
            </a:pPr>
            <a:r>
              <a:rPr lang="sr-Latn-R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 razvoj identiteta utječe porodica, društvo, kultura, religija, obrazovanje. Identitet je rezultat nečije individualne i lične odluke o tome „ko sam i šta cijenim“.</a:t>
            </a:r>
          </a:p>
          <a:p>
            <a:pPr marL="285750" marR="0" lvl="0" indent="-285750" algn="just">
              <a:spcBef>
                <a:spcPts val="0"/>
              </a:spcBef>
              <a:spcAft>
                <a:spcPts val="0"/>
              </a:spcAft>
              <a:buFont typeface="Arial" panose="020B0604020202020204" pitchFamily="34" charset="0"/>
              <a:buChar char="•"/>
            </a:pPr>
            <a:r>
              <a:rPr lang="sr-Latn-R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Identiteti se razvijaju vremenom i višeslojni su. Razmišljajući o tome ko smo bili, ko smo sada i ko želimo biti u budućnosti, shvatamo da smo u kontinuiranom razvoju. Ako se mi možemo promijeniti, mogu i drugi. Svi ljudi imaju potencijal da rastu i evoluiraju u svom razumijevanju, vrijednostima i ponašanju. Naše slike o „drugom“ također bi trebale biti otvorene za promjene. </a:t>
            </a:r>
          </a:p>
          <a:p>
            <a:pPr marL="285750" marR="0" lvl="0" indent="-285750" algn="just">
              <a:spcBef>
                <a:spcPts val="0"/>
              </a:spcBef>
              <a:spcAft>
                <a:spcPts val="0"/>
              </a:spcAft>
              <a:buFont typeface="Arial" panose="020B0604020202020204" pitchFamily="34" charset="0"/>
              <a:buChar char="•"/>
            </a:pPr>
            <a:r>
              <a:rPr lang="sr-Latn-R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Diskursi o identitetu koji su </a:t>
            </a:r>
            <a:r>
              <a:rPr lang="sr-Latn-R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isključivi</a:t>
            </a:r>
            <a:r>
              <a:rPr lang="sr-Latn-R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 diskriminirajući imaju tendenciju poricati ili obezvrijediti postojanje raznolikosti i prikazivati različite identitete kao da su u međusobnom nadmetanju ili sukobu.</a:t>
            </a:r>
            <a:endParaRPr lang="bs-Latn-BA" dirty="0">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a:spcBef>
                <a:spcPts val="0"/>
              </a:spcBef>
              <a:spcAft>
                <a:spcPts val="0"/>
              </a:spcAft>
              <a:buFont typeface="Arial" panose="020B0604020202020204" pitchFamily="34" charset="0"/>
              <a:buChar char="•"/>
            </a:pPr>
            <a:r>
              <a:rPr lang="sr-Latn-R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Diskursi o identitetu koji su </a:t>
            </a:r>
            <a:r>
              <a:rPr lang="sr-Latn-R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inkluzivni</a:t>
            </a:r>
            <a:r>
              <a:rPr lang="sr-Latn-R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pokazuju tendenciju priznati i vrednovati postojanje različitosti i pridaju važnost zajedničkim interesima i pitanjima.</a:t>
            </a:r>
            <a:r>
              <a:rPr lang="sr-Latn-RS" sz="14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p>
            <a:endParaRPr lang="sr-Latn-RS" sz="1100" i="1"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676817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p:nvPr/>
        </p:nvSpPr>
        <p:spPr>
          <a:xfrm>
            <a:off x="-8225" y="-11050"/>
            <a:ext cx="9144000" cy="758100"/>
          </a:xfrm>
          <a:prstGeom prst="rect">
            <a:avLst/>
          </a:prstGeom>
          <a:solidFill>
            <a:srgbClr val="2D369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rgbClr val="2D3695"/>
              </a:highlight>
            </a:endParaRPr>
          </a:p>
        </p:txBody>
      </p:sp>
      <p:pic>
        <p:nvPicPr>
          <p:cNvPr id="62" name="Google Shape;62;p14"/>
          <p:cNvPicPr preferRelativeResize="0"/>
          <p:nvPr/>
        </p:nvPicPr>
        <p:blipFill>
          <a:blip r:embed="rId3">
            <a:alphaModFix/>
          </a:blip>
          <a:stretch>
            <a:fillRect/>
          </a:stretch>
        </p:blipFill>
        <p:spPr>
          <a:xfrm>
            <a:off x="0" y="4614050"/>
            <a:ext cx="9143997" cy="437568"/>
          </a:xfrm>
          <a:prstGeom prst="rect">
            <a:avLst/>
          </a:prstGeom>
          <a:noFill/>
          <a:ln>
            <a:noFill/>
          </a:ln>
        </p:spPr>
      </p:pic>
      <p:pic>
        <p:nvPicPr>
          <p:cNvPr id="63" name="Google Shape;63;p14"/>
          <p:cNvPicPr preferRelativeResize="0"/>
          <p:nvPr/>
        </p:nvPicPr>
        <p:blipFill rotWithShape="1">
          <a:blip r:embed="rId4">
            <a:alphaModFix/>
          </a:blip>
          <a:srcRect/>
          <a:stretch/>
        </p:blipFill>
        <p:spPr>
          <a:xfrm>
            <a:off x="452324" y="199538"/>
            <a:ext cx="1411251" cy="437575"/>
          </a:xfrm>
          <a:prstGeom prst="rect">
            <a:avLst/>
          </a:prstGeom>
          <a:noFill/>
          <a:ln>
            <a:noFill/>
          </a:ln>
        </p:spPr>
      </p:pic>
      <p:pic>
        <p:nvPicPr>
          <p:cNvPr id="64" name="Google Shape;64;p14"/>
          <p:cNvPicPr preferRelativeResize="0"/>
          <p:nvPr/>
        </p:nvPicPr>
        <p:blipFill rotWithShape="1">
          <a:blip r:embed="rId5">
            <a:alphaModFix/>
          </a:blip>
          <a:srcRect/>
          <a:stretch/>
        </p:blipFill>
        <p:spPr>
          <a:xfrm>
            <a:off x="8219734" y="199550"/>
            <a:ext cx="473892" cy="437573"/>
          </a:xfrm>
          <a:prstGeom prst="rect">
            <a:avLst/>
          </a:prstGeom>
          <a:noFill/>
          <a:ln>
            <a:noFill/>
          </a:ln>
        </p:spPr>
      </p:pic>
      <p:sp>
        <p:nvSpPr>
          <p:cNvPr id="2" name="TextBox 1">
            <a:extLst>
              <a:ext uri="{FF2B5EF4-FFF2-40B4-BE49-F238E27FC236}">
                <a16:creationId xmlns:a16="http://schemas.microsoft.com/office/drawing/2014/main" id="{BE162867-5F85-F13D-26A0-39D5B1302EE7}"/>
              </a:ext>
            </a:extLst>
          </p:cNvPr>
          <p:cNvSpPr txBox="1"/>
          <p:nvPr/>
        </p:nvSpPr>
        <p:spPr>
          <a:xfrm>
            <a:off x="255589" y="1035050"/>
            <a:ext cx="5033962" cy="3834896"/>
          </a:xfrm>
          <a:prstGeom prst="rect">
            <a:avLst/>
          </a:prstGeom>
          <a:noFill/>
        </p:spPr>
        <p:txBody>
          <a:bodyPr wrap="square">
            <a:spAutoFit/>
          </a:bodyPr>
          <a:lstStyle/>
          <a:p>
            <a:pPr marL="0" marR="0">
              <a:lnSpc>
                <a:spcPct val="107000"/>
              </a:lnSpc>
              <a:spcBef>
                <a:spcPts val="1800"/>
              </a:spcBef>
              <a:spcAft>
                <a:spcPts val="0"/>
              </a:spcAft>
            </a:pPr>
            <a:r>
              <a:rPr lang="sr-Latn-RS" sz="20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Identiteti vs. </a:t>
            </a:r>
            <a:r>
              <a:rPr lang="sr-Latn-RS" sz="2000" b="1" dirty="0">
                <a:solidFill>
                  <a:srgbClr val="C00000"/>
                </a:solidFill>
                <a:latin typeface="Calibri" panose="020F0502020204030204" pitchFamily="34" charset="0"/>
                <a:ea typeface="Calibri" panose="020F0502020204030204" pitchFamily="34" charset="0"/>
                <a:cs typeface="Calibri" panose="020F0502020204030204" pitchFamily="34" charset="0"/>
              </a:rPr>
              <a:t>p</a:t>
            </a:r>
            <a:r>
              <a:rPr lang="sr-Latn-RS" sz="20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redrasude, stereotipi, diskriminacija, etnocentrizam, nacionalizam i ksenofobija</a:t>
            </a:r>
          </a:p>
          <a:p>
            <a:pPr algn="just"/>
            <a:r>
              <a:rPr lang="en-GB" b="1" dirty="0" err="1">
                <a:latin typeface="Calibri" panose="020F0502020204030204" pitchFamily="34" charset="0"/>
                <a:ea typeface="Calibri" panose="020F0502020204030204" pitchFamily="34" charset="0"/>
                <a:cs typeface="Calibri" panose="020F0502020204030204" pitchFamily="34" charset="0"/>
              </a:rPr>
              <a:t>Identitet</a:t>
            </a:r>
            <a:r>
              <a:rPr lang="en-GB" dirty="0">
                <a:latin typeface="Calibri" panose="020F0502020204030204" pitchFamily="34" charset="0"/>
                <a:ea typeface="Calibri" panose="020F0502020204030204" pitchFamily="34" charset="0"/>
                <a:cs typeface="Calibri" panose="020F0502020204030204" pitchFamily="34" charset="0"/>
              </a:rPr>
              <a:t> je </a:t>
            </a:r>
            <a:r>
              <a:rPr lang="en-GB" dirty="0" err="1">
                <a:latin typeface="Calibri" panose="020F0502020204030204" pitchFamily="34" charset="0"/>
                <a:ea typeface="Calibri" panose="020F0502020204030204" pitchFamily="34" charset="0"/>
                <a:cs typeface="Calibri" panose="020F0502020204030204" pitchFamily="34" charset="0"/>
              </a:rPr>
              <a:t>temelj</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na</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kojem</a:t>
            </a:r>
            <a:r>
              <a:rPr lang="en-GB" dirty="0">
                <a:latin typeface="Calibri" panose="020F0502020204030204" pitchFamily="34" charset="0"/>
                <a:ea typeface="Calibri" panose="020F0502020204030204" pitchFamily="34" charset="0"/>
                <a:cs typeface="Calibri" panose="020F0502020204030204" pitchFamily="34" charset="0"/>
              </a:rPr>
              <a:t> se </a:t>
            </a:r>
            <a:r>
              <a:rPr lang="en-GB" dirty="0" err="1">
                <a:latin typeface="Calibri" panose="020F0502020204030204" pitchFamily="34" charset="0"/>
                <a:ea typeface="Calibri" panose="020F0502020204030204" pitchFamily="34" charset="0"/>
                <a:cs typeface="Calibri" panose="020F0502020204030204" pitchFamily="34" charset="0"/>
              </a:rPr>
              <a:t>formiraju</a:t>
            </a:r>
            <a:r>
              <a:rPr lang="en-GB" dirty="0">
                <a:latin typeface="Calibri" panose="020F0502020204030204" pitchFamily="34" charset="0"/>
                <a:ea typeface="Calibri" panose="020F0502020204030204" pitchFamily="34" charset="0"/>
                <a:cs typeface="Calibri" panose="020F0502020204030204" pitchFamily="34" charset="0"/>
              </a:rPr>
              <a:t> </a:t>
            </a:r>
            <a:r>
              <a:rPr lang="en-GB" b="1" dirty="0" err="1">
                <a:latin typeface="Calibri" panose="020F0502020204030204" pitchFamily="34" charset="0"/>
                <a:ea typeface="Calibri" panose="020F0502020204030204" pitchFamily="34" charset="0"/>
                <a:cs typeface="Calibri" panose="020F0502020204030204" pitchFamily="34" charset="0"/>
              </a:rPr>
              <a:t>stereotipi</a:t>
            </a:r>
            <a:r>
              <a:rPr lang="en-GB" dirty="0">
                <a:latin typeface="Calibri" panose="020F0502020204030204" pitchFamily="34" charset="0"/>
                <a:ea typeface="Calibri" panose="020F0502020204030204" pitchFamily="34" charset="0"/>
                <a:cs typeface="Calibri" panose="020F0502020204030204" pitchFamily="34" charset="0"/>
              </a:rPr>
              <a:t>, a </a:t>
            </a:r>
            <a:r>
              <a:rPr lang="en-GB" dirty="0" err="1">
                <a:latin typeface="Calibri" panose="020F0502020204030204" pitchFamily="34" charset="0"/>
                <a:ea typeface="Calibri" panose="020F0502020204030204" pitchFamily="34" charset="0"/>
                <a:cs typeface="Calibri" panose="020F0502020204030204" pitchFamily="34" charset="0"/>
              </a:rPr>
              <a:t>ovi</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stereotipi</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mogu</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potaknuti</a:t>
            </a:r>
            <a:r>
              <a:rPr lang="en-GB" dirty="0">
                <a:latin typeface="Calibri" panose="020F0502020204030204" pitchFamily="34" charset="0"/>
                <a:ea typeface="Calibri" panose="020F0502020204030204" pitchFamily="34" charset="0"/>
                <a:cs typeface="Calibri" panose="020F0502020204030204" pitchFamily="34" charset="0"/>
              </a:rPr>
              <a:t> </a:t>
            </a:r>
            <a:r>
              <a:rPr lang="en-GB" b="1" dirty="0" err="1">
                <a:latin typeface="Calibri" panose="020F0502020204030204" pitchFamily="34" charset="0"/>
                <a:ea typeface="Calibri" panose="020F0502020204030204" pitchFamily="34" charset="0"/>
                <a:cs typeface="Calibri" panose="020F0502020204030204" pitchFamily="34" charset="0"/>
              </a:rPr>
              <a:t>predrasude</a:t>
            </a:r>
            <a:r>
              <a:rPr lang="en-GB" dirty="0">
                <a:latin typeface="Calibri" panose="020F0502020204030204" pitchFamily="34" charset="0"/>
                <a:ea typeface="Calibri" panose="020F0502020204030204" pitchFamily="34" charset="0"/>
                <a:cs typeface="Calibri" panose="020F0502020204030204" pitchFamily="34" charset="0"/>
              </a:rPr>
              <a:t>.</a:t>
            </a:r>
            <a:r>
              <a:rPr lang="bs-Latn-BA" dirty="0">
                <a:latin typeface="Calibri" panose="020F0502020204030204" pitchFamily="34" charset="0"/>
                <a:ea typeface="Calibri" panose="020F0502020204030204" pitchFamily="34" charset="0"/>
                <a:cs typeface="Calibri" panose="020F0502020204030204" pitchFamily="34" charset="0"/>
              </a:rPr>
              <a:t> </a:t>
            </a:r>
            <a:r>
              <a:rPr lang="en-GB" b="1" dirty="0" err="1">
                <a:latin typeface="Calibri" panose="020F0502020204030204" pitchFamily="34" charset="0"/>
                <a:ea typeface="Calibri" panose="020F0502020204030204" pitchFamily="34" charset="0"/>
                <a:cs typeface="Calibri" panose="020F0502020204030204" pitchFamily="34" charset="0"/>
              </a:rPr>
              <a:t>Predrasude</a:t>
            </a:r>
            <a:r>
              <a:rPr lang="bs-Latn-BA" b="1" dirty="0">
                <a:latin typeface="Calibri" panose="020F0502020204030204" pitchFamily="34" charset="0"/>
                <a:ea typeface="Calibri" panose="020F0502020204030204" pitchFamily="34" charset="0"/>
                <a:cs typeface="Calibri" panose="020F0502020204030204" pitchFamily="34" charset="0"/>
              </a:rPr>
              <a:t> </a:t>
            </a:r>
            <a:r>
              <a:rPr lang="bs-Latn-BA" dirty="0">
                <a:latin typeface="Calibri" panose="020F0502020204030204" pitchFamily="34" charset="0"/>
                <a:ea typeface="Calibri" panose="020F0502020204030204" pitchFamily="34" charset="0"/>
                <a:cs typeface="Calibri" panose="020F0502020204030204" pitchFamily="34" charset="0"/>
              </a:rPr>
              <a:t>dalje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vode</a:t>
            </a:r>
            <a:r>
              <a:rPr lang="en-GB" dirty="0">
                <a:latin typeface="Calibri" panose="020F0502020204030204" pitchFamily="34" charset="0"/>
                <a:ea typeface="Calibri" panose="020F0502020204030204" pitchFamily="34" charset="0"/>
                <a:cs typeface="Calibri" panose="020F0502020204030204" pitchFamily="34" charset="0"/>
              </a:rPr>
              <a:t> do </a:t>
            </a:r>
            <a:r>
              <a:rPr lang="en-GB" b="1" dirty="0" err="1">
                <a:latin typeface="Calibri" panose="020F0502020204030204" pitchFamily="34" charset="0"/>
                <a:ea typeface="Calibri" panose="020F0502020204030204" pitchFamily="34" charset="0"/>
                <a:cs typeface="Calibri" panose="020F0502020204030204" pitchFamily="34" charset="0"/>
              </a:rPr>
              <a:t>diskriminacije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jer</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negativni</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stavovi</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prema</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drugima</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često</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rezultiraju</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nepravednim</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ponašanjem</a:t>
            </a:r>
            <a:r>
              <a:rPr lang="en-GB" dirty="0">
                <a:latin typeface="Calibri" panose="020F0502020204030204" pitchFamily="34" charset="0"/>
                <a:ea typeface="Calibri" panose="020F0502020204030204" pitchFamily="34" charset="0"/>
                <a:cs typeface="Calibri" panose="020F0502020204030204" pitchFamily="34" charset="0"/>
              </a:rPr>
              <a:t>.</a:t>
            </a:r>
          </a:p>
          <a:p>
            <a:pPr algn="just"/>
            <a:r>
              <a:rPr lang="en-GB" b="1" dirty="0" err="1">
                <a:latin typeface="Calibri" panose="020F0502020204030204" pitchFamily="34" charset="0"/>
                <a:ea typeface="Calibri" panose="020F0502020204030204" pitchFamily="34" charset="0"/>
                <a:cs typeface="Calibri" panose="020F0502020204030204" pitchFamily="34" charset="0"/>
              </a:rPr>
              <a:t>Etnocentrizam</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i</a:t>
            </a:r>
            <a:r>
              <a:rPr lang="en-GB" dirty="0">
                <a:latin typeface="Calibri" panose="020F0502020204030204" pitchFamily="34" charset="0"/>
                <a:ea typeface="Calibri" panose="020F0502020204030204" pitchFamily="34" charset="0"/>
                <a:cs typeface="Calibri" panose="020F0502020204030204" pitchFamily="34" charset="0"/>
              </a:rPr>
              <a:t> </a:t>
            </a:r>
            <a:r>
              <a:rPr lang="en-GB" b="1" dirty="0" err="1">
                <a:latin typeface="Calibri" panose="020F0502020204030204" pitchFamily="34" charset="0"/>
                <a:ea typeface="Calibri" panose="020F0502020204030204" pitchFamily="34" charset="0"/>
                <a:cs typeface="Calibri" panose="020F0502020204030204" pitchFamily="34" charset="0"/>
              </a:rPr>
              <a:t>nacionalizam</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često</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proizlaze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iz</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osjećaja</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identiteta</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i</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mogu</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dodatno</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pojačati</a:t>
            </a:r>
            <a:r>
              <a:rPr lang="en-GB" dirty="0">
                <a:latin typeface="Calibri" panose="020F0502020204030204" pitchFamily="34" charset="0"/>
                <a:ea typeface="Calibri" panose="020F0502020204030204" pitchFamily="34" charset="0"/>
                <a:cs typeface="Calibri" panose="020F0502020204030204" pitchFamily="34" charset="0"/>
              </a:rPr>
              <a:t> </a:t>
            </a:r>
            <a:r>
              <a:rPr lang="en-GB" b="1" dirty="0" err="1">
                <a:latin typeface="Calibri" panose="020F0502020204030204" pitchFamily="34" charset="0"/>
                <a:ea typeface="Calibri" panose="020F0502020204030204" pitchFamily="34" charset="0"/>
                <a:cs typeface="Calibri" panose="020F0502020204030204" pitchFamily="34" charset="0"/>
              </a:rPr>
              <a:t>stereotipe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i</a:t>
            </a:r>
            <a:r>
              <a:rPr lang="en-GB" dirty="0">
                <a:latin typeface="Calibri" panose="020F0502020204030204" pitchFamily="34" charset="0"/>
                <a:ea typeface="Calibri" panose="020F0502020204030204" pitchFamily="34" charset="0"/>
                <a:cs typeface="Calibri" panose="020F0502020204030204" pitchFamily="34" charset="0"/>
              </a:rPr>
              <a:t> </a:t>
            </a:r>
            <a:r>
              <a:rPr lang="en-GB" b="1" dirty="0" err="1">
                <a:latin typeface="Calibri" panose="020F0502020204030204" pitchFamily="34" charset="0"/>
                <a:ea typeface="Calibri" panose="020F0502020204030204" pitchFamily="34" charset="0"/>
                <a:cs typeface="Calibri" panose="020F0502020204030204" pitchFamily="34" charset="0"/>
              </a:rPr>
              <a:t>predrasude</a:t>
            </a:r>
            <a:r>
              <a:rPr lang="en-GB" dirty="0">
                <a:latin typeface="Calibri" panose="020F0502020204030204" pitchFamily="34" charset="0"/>
                <a:ea typeface="Calibri" panose="020F0502020204030204" pitchFamily="34" charset="0"/>
                <a:cs typeface="Calibri" panose="020F0502020204030204" pitchFamily="34" charset="0"/>
              </a:rPr>
              <a:t>.</a:t>
            </a:r>
          </a:p>
          <a:p>
            <a:pPr algn="just"/>
            <a:r>
              <a:rPr lang="en-GB" b="1" dirty="0" err="1">
                <a:latin typeface="Calibri" panose="020F0502020204030204" pitchFamily="34" charset="0"/>
                <a:ea typeface="Calibri" panose="020F0502020204030204" pitchFamily="34" charset="0"/>
                <a:cs typeface="Calibri" panose="020F0502020204030204" pitchFamily="34" charset="0"/>
              </a:rPr>
              <a:t>Ksenofobija</a:t>
            </a:r>
            <a:r>
              <a:rPr lang="en-GB" dirty="0">
                <a:latin typeface="Calibri" panose="020F0502020204030204" pitchFamily="34" charset="0"/>
                <a:ea typeface="Calibri" panose="020F0502020204030204" pitchFamily="34" charset="0"/>
                <a:cs typeface="Calibri" panose="020F0502020204030204" pitchFamily="34" charset="0"/>
              </a:rPr>
              <a:t> je </a:t>
            </a:r>
            <a:r>
              <a:rPr lang="en-GB" dirty="0" err="1">
                <a:latin typeface="Calibri" panose="020F0502020204030204" pitchFamily="34" charset="0"/>
                <a:ea typeface="Calibri" panose="020F0502020204030204" pitchFamily="34" charset="0"/>
                <a:cs typeface="Calibri" panose="020F0502020204030204" pitchFamily="34" charset="0"/>
              </a:rPr>
              <a:t>ekstremna</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manifestacija</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straha</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ili</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mržnje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prema</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drugima</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često</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potaknuta</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etnocentrizmom</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i</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nacionalizmom</a:t>
            </a:r>
            <a:r>
              <a:rPr lang="en-GB" dirty="0">
                <a:latin typeface="Calibri" panose="020F0502020204030204" pitchFamily="34" charset="0"/>
                <a:ea typeface="Calibri" panose="020F0502020204030204" pitchFamily="34" charset="0"/>
                <a:cs typeface="Calibri" panose="020F0502020204030204" pitchFamily="34" charset="0"/>
              </a:rPr>
              <a:t>.</a:t>
            </a:r>
          </a:p>
          <a:p>
            <a:pPr algn="just"/>
            <a:endParaRPr lang="bs-Latn-BA" dirty="0">
              <a:latin typeface="Calibri" panose="020F0502020204030204" pitchFamily="34" charset="0"/>
              <a:ea typeface="Calibri" panose="020F0502020204030204" pitchFamily="34" charset="0"/>
              <a:cs typeface="Calibri" panose="020F0502020204030204" pitchFamily="34" charset="0"/>
            </a:endParaRPr>
          </a:p>
          <a:p>
            <a:pPr algn="just"/>
            <a:r>
              <a:rPr lang="en-GB" dirty="0">
                <a:latin typeface="Calibri" panose="020F0502020204030204" pitchFamily="34" charset="0"/>
                <a:ea typeface="Calibri" panose="020F0502020204030204" pitchFamily="34" charset="0"/>
                <a:cs typeface="Calibri" panose="020F0502020204030204" pitchFamily="34" charset="0"/>
              </a:rPr>
              <a:t>Svi </a:t>
            </a:r>
            <a:r>
              <a:rPr lang="en-GB" dirty="0" err="1">
                <a:latin typeface="Calibri" panose="020F0502020204030204" pitchFamily="34" charset="0"/>
                <a:ea typeface="Calibri" panose="020F0502020204030204" pitchFamily="34" charset="0"/>
                <a:cs typeface="Calibri" panose="020F0502020204030204" pitchFamily="34" charset="0"/>
              </a:rPr>
              <a:t>ovi</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pojmovi</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zajedno</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stvaraju</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složeni</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splet</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međusobno</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povezanih</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stavova</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i</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ponašanja</a:t>
            </a:r>
            <a:r>
              <a:rPr lang="en-GB" dirty="0">
                <a:latin typeface="Calibri" panose="020F0502020204030204" pitchFamily="34" charset="0"/>
                <a:ea typeface="Calibri" panose="020F0502020204030204" pitchFamily="34" charset="0"/>
                <a:cs typeface="Calibri" panose="020F0502020204030204" pitchFamily="34" charset="0"/>
              </a:rPr>
              <a:t> koji </a:t>
            </a:r>
            <a:r>
              <a:rPr lang="en-GB" dirty="0" err="1">
                <a:latin typeface="Calibri" panose="020F0502020204030204" pitchFamily="34" charset="0"/>
                <a:ea typeface="Calibri" panose="020F0502020204030204" pitchFamily="34" charset="0"/>
                <a:cs typeface="Calibri" panose="020F0502020204030204" pitchFamily="34" charset="0"/>
              </a:rPr>
              <a:t>oblikuju</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naše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društvene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interakcije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i</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društvene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strukture</a:t>
            </a:r>
            <a:r>
              <a:rPr lang="en-GB" dirty="0">
                <a:latin typeface="Calibri" panose="020F0502020204030204" pitchFamily="34" charset="0"/>
                <a:ea typeface="Calibri" panose="020F0502020204030204" pitchFamily="34" charset="0"/>
                <a:cs typeface="Calibri" panose="020F0502020204030204" pitchFamily="34" charset="0"/>
              </a:rPr>
              <a:t>.</a:t>
            </a:r>
          </a:p>
          <a:p>
            <a:endParaRPr lang="sr-Latn-RS" sz="1100" i="1" dirty="0">
              <a:latin typeface="Calibri" panose="020F0502020204030204" pitchFamily="34" charset="0"/>
              <a:ea typeface="Calibri" panose="020F0502020204030204" pitchFamily="34" charset="0"/>
            </a:endParaRPr>
          </a:p>
        </p:txBody>
      </p:sp>
      <p:pic>
        <p:nvPicPr>
          <p:cNvPr id="3074" name="Picture 2" descr="How to Overcome Stereotypes in Your Organization">
            <a:extLst>
              <a:ext uri="{FF2B5EF4-FFF2-40B4-BE49-F238E27FC236}">
                <a16:creationId xmlns:a16="http://schemas.microsoft.com/office/drawing/2014/main" id="{9829FA78-BCDF-D84E-ED67-FBAAC62823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9551" y="1959557"/>
            <a:ext cx="3761618" cy="1974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813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p:nvPr/>
        </p:nvSpPr>
        <p:spPr>
          <a:xfrm>
            <a:off x="-8225" y="-11050"/>
            <a:ext cx="9144000" cy="758100"/>
          </a:xfrm>
          <a:prstGeom prst="rect">
            <a:avLst/>
          </a:prstGeom>
          <a:solidFill>
            <a:srgbClr val="2D369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rgbClr val="2D3695"/>
              </a:highlight>
            </a:endParaRPr>
          </a:p>
        </p:txBody>
      </p:sp>
      <p:pic>
        <p:nvPicPr>
          <p:cNvPr id="62" name="Google Shape;62;p14"/>
          <p:cNvPicPr preferRelativeResize="0"/>
          <p:nvPr/>
        </p:nvPicPr>
        <p:blipFill>
          <a:blip r:embed="rId3">
            <a:alphaModFix/>
          </a:blip>
          <a:stretch>
            <a:fillRect/>
          </a:stretch>
        </p:blipFill>
        <p:spPr>
          <a:xfrm>
            <a:off x="0" y="4614050"/>
            <a:ext cx="9143997" cy="437568"/>
          </a:xfrm>
          <a:prstGeom prst="rect">
            <a:avLst/>
          </a:prstGeom>
          <a:noFill/>
          <a:ln>
            <a:noFill/>
          </a:ln>
        </p:spPr>
      </p:pic>
      <p:pic>
        <p:nvPicPr>
          <p:cNvPr id="63" name="Google Shape;63;p14"/>
          <p:cNvPicPr preferRelativeResize="0"/>
          <p:nvPr/>
        </p:nvPicPr>
        <p:blipFill rotWithShape="1">
          <a:blip r:embed="rId4">
            <a:alphaModFix/>
          </a:blip>
          <a:srcRect/>
          <a:stretch/>
        </p:blipFill>
        <p:spPr>
          <a:xfrm>
            <a:off x="452324" y="199538"/>
            <a:ext cx="1411251" cy="437575"/>
          </a:xfrm>
          <a:prstGeom prst="rect">
            <a:avLst/>
          </a:prstGeom>
          <a:noFill/>
          <a:ln>
            <a:noFill/>
          </a:ln>
        </p:spPr>
      </p:pic>
      <p:pic>
        <p:nvPicPr>
          <p:cNvPr id="64" name="Google Shape;64;p14"/>
          <p:cNvPicPr preferRelativeResize="0"/>
          <p:nvPr/>
        </p:nvPicPr>
        <p:blipFill rotWithShape="1">
          <a:blip r:embed="rId5">
            <a:alphaModFix/>
          </a:blip>
          <a:srcRect/>
          <a:stretch/>
        </p:blipFill>
        <p:spPr>
          <a:xfrm>
            <a:off x="8219734" y="199550"/>
            <a:ext cx="473892" cy="437573"/>
          </a:xfrm>
          <a:prstGeom prst="rect">
            <a:avLst/>
          </a:prstGeom>
          <a:noFill/>
          <a:ln>
            <a:noFill/>
          </a:ln>
        </p:spPr>
      </p:pic>
      <p:sp>
        <p:nvSpPr>
          <p:cNvPr id="2" name="TextBox 1">
            <a:extLst>
              <a:ext uri="{FF2B5EF4-FFF2-40B4-BE49-F238E27FC236}">
                <a16:creationId xmlns:a16="http://schemas.microsoft.com/office/drawing/2014/main" id="{BE162867-5F85-F13D-26A0-39D5B1302EE7}"/>
              </a:ext>
            </a:extLst>
          </p:cNvPr>
          <p:cNvSpPr txBox="1"/>
          <p:nvPr/>
        </p:nvSpPr>
        <p:spPr>
          <a:xfrm>
            <a:off x="255589" y="1035050"/>
            <a:ext cx="5033962" cy="920252"/>
          </a:xfrm>
          <a:prstGeom prst="rect">
            <a:avLst/>
          </a:prstGeom>
          <a:noFill/>
        </p:spPr>
        <p:txBody>
          <a:bodyPr wrap="square">
            <a:spAutoFit/>
          </a:bodyPr>
          <a:lstStyle/>
          <a:p>
            <a:pPr marL="0" marR="0">
              <a:lnSpc>
                <a:spcPct val="107000"/>
              </a:lnSpc>
              <a:spcBef>
                <a:spcPts val="1800"/>
              </a:spcBef>
              <a:spcAft>
                <a:spcPts val="0"/>
              </a:spcAft>
            </a:pPr>
            <a:r>
              <a:rPr lang="sr-Latn-RS" sz="20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Šta su stereotipi, </a:t>
            </a:r>
            <a:r>
              <a:rPr lang="sr-Latn-RS" sz="2000" b="1" dirty="0">
                <a:solidFill>
                  <a:srgbClr val="C00000"/>
                </a:solidFill>
                <a:latin typeface="Calibri" panose="020F0502020204030204" pitchFamily="34" charset="0"/>
                <a:ea typeface="Calibri" panose="020F0502020204030204" pitchFamily="34" charset="0"/>
                <a:cs typeface="Calibri" panose="020F0502020204030204" pitchFamily="34" charset="0"/>
              </a:rPr>
              <a:t>p</a:t>
            </a:r>
            <a:r>
              <a:rPr lang="sr-Latn-RS" sz="20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redrasude, diskriminacija, etnocentrizam, nacionalizam i ksenofobija</a:t>
            </a:r>
          </a:p>
          <a:p>
            <a:endParaRPr lang="sr-Latn-RS" sz="1100" i="1" dirty="0">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4F5D67D0-769C-12CB-DB8D-A48EB76344A1}"/>
              </a:ext>
            </a:extLst>
          </p:cNvPr>
          <p:cNvSpPr txBox="1"/>
          <p:nvPr/>
        </p:nvSpPr>
        <p:spPr>
          <a:xfrm>
            <a:off x="32145" y="1955302"/>
            <a:ext cx="9079706" cy="2620269"/>
          </a:xfrm>
          <a:prstGeom prst="rect">
            <a:avLst/>
          </a:prstGeom>
          <a:noFill/>
        </p:spPr>
        <p:txBody>
          <a:bodyPr wrap="square">
            <a:spAutoFit/>
          </a:bodyPr>
          <a:lstStyle/>
          <a:p>
            <a:pPr marL="342900" marR="0" lvl="0" indent="-342900" algn="just">
              <a:lnSpc>
                <a:spcPct val="107000"/>
              </a:lnSpc>
              <a:spcBef>
                <a:spcPts val="0"/>
              </a:spcBef>
              <a:spcAft>
                <a:spcPts val="0"/>
              </a:spcAft>
              <a:buFont typeface="+mj-lt"/>
              <a:buAutoNum type="arabicPeriod"/>
            </a:pPr>
            <a:r>
              <a:rPr lang="sr-Latn-RS" sz="1100" b="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Stereotipi</a:t>
            </a:r>
            <a:r>
              <a:rPr lang="sr-Latn-RS" sz="11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široko rasprostranjena, pojednostavljena vjerovanja o članovima grupe </a:t>
            </a:r>
            <a:r>
              <a:rPr lang="sr-Latn-RS" sz="1100" dirty="0">
                <a:solidFill>
                  <a:srgbClr val="222222"/>
                </a:solidFill>
                <a:latin typeface="Calibri" panose="020F0502020204030204" pitchFamily="34" charset="0"/>
                <a:ea typeface="Calibri" panose="020F0502020204030204" pitchFamily="34" charset="0"/>
                <a:cs typeface="Calibri" panose="020F0502020204030204" pitchFamily="34" charset="0"/>
              </a:rPr>
              <a:t>društvenog</a:t>
            </a:r>
            <a:r>
              <a:rPr lang="sr-Latn-RS" sz="11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identiteta. Stereotipi se obično temelje na predrasudama i često su pod utjecajem medijskih prikaza drugih grupa.</a:t>
            </a:r>
          </a:p>
          <a:p>
            <a:pPr marL="342900" marR="0" lvl="0" indent="-342900" algn="just">
              <a:lnSpc>
                <a:spcPct val="107000"/>
              </a:lnSpc>
              <a:spcBef>
                <a:spcPts val="0"/>
              </a:spcBef>
              <a:spcAft>
                <a:spcPts val="0"/>
              </a:spcAft>
              <a:buFont typeface="+mj-lt"/>
              <a:buAutoNum type="arabicPeriod"/>
            </a:pPr>
            <a:r>
              <a:rPr lang="sr-Latn-RS" sz="1100" b="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Predrasude</a:t>
            </a:r>
            <a:r>
              <a:rPr lang="sr-Latn-RS" sz="11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negativni, unaprijed stvoreni sudovi, o nekoj osobi ili grupi, koji se ne temelje na razumu ili stvarnom iskustvu, već na nekim socijalnim atributima (poput religije, roda, rase, itd.) prema kojim se osjeća odbojnost, ili neko neutemeljeno vjerovanje o osobi ili grupi. Predrasude mogu biti negativne, ali i pozitivne.</a:t>
            </a:r>
          </a:p>
          <a:p>
            <a:pPr marL="342900" marR="0" lvl="0" indent="-342900" algn="just">
              <a:lnSpc>
                <a:spcPct val="107000"/>
              </a:lnSpc>
              <a:spcBef>
                <a:spcPts val="0"/>
              </a:spcBef>
              <a:spcAft>
                <a:spcPts val="0"/>
              </a:spcAft>
              <a:buFont typeface="+mj-lt"/>
              <a:buAutoNum type="arabicPeriod"/>
            </a:pPr>
            <a:r>
              <a:rPr lang="sr-Latn-RS" sz="1100" b="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Diskriminacija</a:t>
            </a:r>
            <a:r>
              <a:rPr lang="sr-Latn-RS" sz="11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nejednak tretman različitih kategorija ljudi, često na osnovu rase, starosti, spola, roda ili drugih stvarnih ili pretpostavljenih ličnih karakteristika, koje služe za njihovo isključivanje ili udaljavanje od drugih grupa ili za ograničavanje ili uskraćivanje pristupa punom ostvarivanju njihovih prava.</a:t>
            </a:r>
          </a:p>
          <a:p>
            <a:pPr marL="342900" marR="0" lvl="0" indent="-342900" algn="just">
              <a:lnSpc>
                <a:spcPct val="107000"/>
              </a:lnSpc>
              <a:spcBef>
                <a:spcPts val="0"/>
              </a:spcBef>
              <a:spcAft>
                <a:spcPts val="0"/>
              </a:spcAft>
              <a:buFont typeface="+mj-lt"/>
              <a:buAutoNum type="arabicPeriod"/>
            </a:pPr>
            <a:r>
              <a:rPr lang="sr-Latn-RS" sz="1100" b="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Etnocentrizam</a:t>
            </a:r>
            <a:r>
              <a:rPr lang="sr-Latn-RS" sz="11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stav da je nečija kulturna, nacionalna ili vjerska grupa superiornija od drugih grupa.</a:t>
            </a:r>
            <a:endParaRPr lang="sr-Latn-RS" sz="1100" dirty="0">
              <a:solidFill>
                <a:srgbClr val="222222"/>
              </a:solidFill>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07000"/>
              </a:lnSpc>
              <a:spcBef>
                <a:spcPts val="0"/>
              </a:spcBef>
              <a:spcAft>
                <a:spcPts val="0"/>
              </a:spcAft>
              <a:buFont typeface="+mj-lt"/>
              <a:buAutoNum type="arabicPeriod"/>
            </a:pPr>
            <a:r>
              <a:rPr lang="sr-Latn-RS" sz="1100" b="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Nacionalizam</a:t>
            </a:r>
            <a:r>
              <a:rPr lang="sr-Latn-RS" sz="11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uzdizanje svoje nacije i nacionalnih interesa iznad svih ostalih, često na štetu drugih nacija.</a:t>
            </a:r>
          </a:p>
          <a:p>
            <a:pPr marL="342900" marR="0" lvl="0" indent="-342900" algn="just">
              <a:lnSpc>
                <a:spcPct val="107000"/>
              </a:lnSpc>
              <a:spcBef>
                <a:spcPts val="0"/>
              </a:spcBef>
              <a:spcAft>
                <a:spcPts val="0"/>
              </a:spcAft>
              <a:buFont typeface="+mj-lt"/>
              <a:buAutoNum type="arabicPeriod"/>
            </a:pPr>
            <a:r>
              <a:rPr lang="sr-Latn-RS" sz="1100" b="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Ksenofobija</a:t>
            </a:r>
            <a:r>
              <a:rPr lang="sr-Latn-RS" sz="11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strah i </a:t>
            </a:r>
            <a:r>
              <a:rPr lang="sr-Latn-R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mržnja</a:t>
            </a:r>
            <a:r>
              <a:rPr lang="sr-Latn-RS" sz="11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prema strancima ili stranim stvarima.</a:t>
            </a:r>
          </a:p>
          <a:p>
            <a:pPr marR="0" lvl="0" algn="just">
              <a:lnSpc>
                <a:spcPct val="107000"/>
              </a:lnSpc>
              <a:spcBef>
                <a:spcPts val="0"/>
              </a:spcBef>
              <a:spcAft>
                <a:spcPts val="0"/>
              </a:spcAft>
            </a:pPr>
            <a:endParaRPr lang="sr-Latn-RS" sz="1100" dirty="0">
              <a:solidFill>
                <a:srgbClr val="222222"/>
              </a:solidFill>
              <a:latin typeface="Calibri" panose="020F0502020204030204" pitchFamily="34" charset="0"/>
              <a:ea typeface="Calibri" panose="020F0502020204030204" pitchFamily="34" charset="0"/>
              <a:cs typeface="Calibri" panose="020F0502020204030204" pitchFamily="34" charset="0"/>
            </a:endParaRPr>
          </a:p>
          <a:p>
            <a:pPr marR="0" lvl="0" algn="just">
              <a:lnSpc>
                <a:spcPct val="107000"/>
              </a:lnSpc>
              <a:spcBef>
                <a:spcPts val="0"/>
              </a:spcBef>
              <a:spcAft>
                <a:spcPts val="0"/>
              </a:spcAft>
            </a:pPr>
            <a:r>
              <a:rPr lang="sr-Latn-RS" sz="1100" b="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Sve navedene pojave mogu </a:t>
            </a:r>
            <a:r>
              <a:rPr lang="en-US" sz="11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biti</a:t>
            </a: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početna</a:t>
            </a: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a:t>
            </a:r>
            <a:r>
              <a:rPr lang="bs-Latn-BA"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t>
            </a:r>
            <a:r>
              <a:rPr lang="en-US" sz="11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čka</a:t>
            </a: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za </a:t>
            </a:r>
            <a:r>
              <a:rPr lang="en-US" sz="11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radikalizaciju</a:t>
            </a: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Negativni</a:t>
            </a: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stavovi</a:t>
            </a: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prema</a:t>
            </a: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određenim</a:t>
            </a: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grupama</a:t>
            </a: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mogu</a:t>
            </a: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dovesti</a:t>
            </a: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do </a:t>
            </a:r>
            <a:r>
              <a:rPr lang="en-US" sz="11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osjećaja</a:t>
            </a: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neprijateljstva</a:t>
            </a: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t>
            </a: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izolacije</a:t>
            </a: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što</a:t>
            </a: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pojedince</a:t>
            </a: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čini</a:t>
            </a: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podložnijima</a:t>
            </a: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radikalnim</a:t>
            </a: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idejama</a:t>
            </a: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713550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p:nvPr/>
        </p:nvSpPr>
        <p:spPr>
          <a:xfrm>
            <a:off x="-8225" y="-11050"/>
            <a:ext cx="9144000" cy="758100"/>
          </a:xfrm>
          <a:prstGeom prst="rect">
            <a:avLst/>
          </a:prstGeom>
          <a:solidFill>
            <a:srgbClr val="2D369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rgbClr val="2D3695"/>
              </a:highlight>
            </a:endParaRPr>
          </a:p>
        </p:txBody>
      </p:sp>
      <p:pic>
        <p:nvPicPr>
          <p:cNvPr id="62" name="Google Shape;62;p14"/>
          <p:cNvPicPr preferRelativeResize="0"/>
          <p:nvPr/>
        </p:nvPicPr>
        <p:blipFill>
          <a:blip r:embed="rId3">
            <a:alphaModFix/>
          </a:blip>
          <a:stretch>
            <a:fillRect/>
          </a:stretch>
        </p:blipFill>
        <p:spPr>
          <a:xfrm>
            <a:off x="0" y="4614050"/>
            <a:ext cx="9143997" cy="437568"/>
          </a:xfrm>
          <a:prstGeom prst="rect">
            <a:avLst/>
          </a:prstGeom>
          <a:noFill/>
          <a:ln>
            <a:noFill/>
          </a:ln>
        </p:spPr>
      </p:pic>
      <p:pic>
        <p:nvPicPr>
          <p:cNvPr id="63" name="Google Shape;63;p14"/>
          <p:cNvPicPr preferRelativeResize="0"/>
          <p:nvPr/>
        </p:nvPicPr>
        <p:blipFill rotWithShape="1">
          <a:blip r:embed="rId4">
            <a:alphaModFix/>
          </a:blip>
          <a:srcRect/>
          <a:stretch/>
        </p:blipFill>
        <p:spPr>
          <a:xfrm>
            <a:off x="450374" y="149212"/>
            <a:ext cx="1411251" cy="437575"/>
          </a:xfrm>
          <a:prstGeom prst="rect">
            <a:avLst/>
          </a:prstGeom>
          <a:noFill/>
          <a:ln>
            <a:noFill/>
          </a:ln>
        </p:spPr>
      </p:pic>
      <p:pic>
        <p:nvPicPr>
          <p:cNvPr id="64" name="Google Shape;64;p14"/>
          <p:cNvPicPr preferRelativeResize="0"/>
          <p:nvPr/>
        </p:nvPicPr>
        <p:blipFill rotWithShape="1">
          <a:blip r:embed="rId5">
            <a:alphaModFix/>
          </a:blip>
          <a:srcRect/>
          <a:stretch/>
        </p:blipFill>
        <p:spPr>
          <a:xfrm>
            <a:off x="8219734" y="199550"/>
            <a:ext cx="473892" cy="437573"/>
          </a:xfrm>
          <a:prstGeom prst="rect">
            <a:avLst/>
          </a:prstGeom>
          <a:noFill/>
          <a:ln>
            <a:noFill/>
          </a:ln>
        </p:spPr>
      </p:pic>
      <p:sp>
        <p:nvSpPr>
          <p:cNvPr id="3" name="Google Shape;269;p13">
            <a:extLst>
              <a:ext uri="{FF2B5EF4-FFF2-40B4-BE49-F238E27FC236}">
                <a16:creationId xmlns:a16="http://schemas.microsoft.com/office/drawing/2014/main" id="{D2FB6D52-C679-29B5-A7AA-5E8B361285E9}"/>
              </a:ext>
            </a:extLst>
          </p:cNvPr>
          <p:cNvSpPr/>
          <p:nvPr/>
        </p:nvSpPr>
        <p:spPr>
          <a:xfrm>
            <a:off x="343975" y="852783"/>
            <a:ext cx="2361125" cy="1069051"/>
          </a:xfrm>
          <a:prstGeom prst="rightArrow">
            <a:avLst>
              <a:gd name="adj1" fmla="val 50000"/>
              <a:gd name="adj2" fmla="val 50000"/>
            </a:avLst>
          </a:prstGeom>
          <a:solidFill>
            <a:srgbClr val="FF0000"/>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a:buSzPts val="3600"/>
            </a:pPr>
            <a:r>
              <a:rPr lang="hu-HU" sz="2700" dirty="0">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Radikalizacija</a:t>
            </a:r>
            <a:endParaRPr sz="2700" dirty="0">
              <a:latin typeface="Calibri"/>
              <a:ea typeface="Calibri"/>
              <a:cs typeface="Calibri"/>
              <a:sym typeface="Calibri"/>
            </a:endParaRPr>
          </a:p>
        </p:txBody>
      </p:sp>
      <p:sp>
        <p:nvSpPr>
          <p:cNvPr id="4" name="Google Shape;270;p13">
            <a:extLst>
              <a:ext uri="{FF2B5EF4-FFF2-40B4-BE49-F238E27FC236}">
                <a16:creationId xmlns:a16="http://schemas.microsoft.com/office/drawing/2014/main" id="{367830D2-1F57-C196-8C98-65BAD3D57E15}"/>
              </a:ext>
            </a:extLst>
          </p:cNvPr>
          <p:cNvSpPr/>
          <p:nvPr/>
        </p:nvSpPr>
        <p:spPr>
          <a:xfrm>
            <a:off x="3640815" y="761389"/>
            <a:ext cx="1862365" cy="1224664"/>
          </a:xfrm>
          <a:prstGeom prst="ellipse">
            <a:avLst/>
          </a:prstGeom>
          <a:solidFill>
            <a:srgbClr val="FFFF00"/>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a:buSzPts val="3200"/>
            </a:pPr>
            <a:r>
              <a:rPr lang="hr-BA" sz="1700" b="1" dirty="0">
                <a:latin typeface="Calibri"/>
                <a:ea typeface="Calibri"/>
                <a:cs typeface="Calibri"/>
                <a:sym typeface="Calibri"/>
              </a:rPr>
              <a:t>Nasilni ekstremizam</a:t>
            </a:r>
            <a:r>
              <a:rPr lang="hu-HU" sz="1700" b="1" dirty="0">
                <a:latin typeface="Calibri"/>
                <a:ea typeface="Calibri"/>
                <a:cs typeface="Calibri"/>
                <a:sym typeface="Calibri"/>
              </a:rPr>
              <a:t> </a:t>
            </a:r>
            <a:endParaRPr sz="1700" b="1" dirty="0"/>
          </a:p>
        </p:txBody>
      </p:sp>
      <p:sp>
        <p:nvSpPr>
          <p:cNvPr id="6" name="Google Shape;271;p13">
            <a:extLst>
              <a:ext uri="{FF2B5EF4-FFF2-40B4-BE49-F238E27FC236}">
                <a16:creationId xmlns:a16="http://schemas.microsoft.com/office/drawing/2014/main" id="{68D3A312-60AC-547C-F2F9-66C4EE31E152}"/>
              </a:ext>
            </a:extLst>
          </p:cNvPr>
          <p:cNvSpPr/>
          <p:nvPr/>
        </p:nvSpPr>
        <p:spPr>
          <a:xfrm>
            <a:off x="6821714" y="1005469"/>
            <a:ext cx="1918607" cy="994172"/>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a:buSzPts val="3200"/>
            </a:pPr>
            <a:r>
              <a:rPr lang="hu-HU" sz="2400" dirty="0">
                <a:latin typeface="Calibri"/>
                <a:ea typeface="Calibri"/>
                <a:cs typeface="Calibri"/>
                <a:sym typeface="Calibri"/>
              </a:rPr>
              <a:t>Terorizam </a:t>
            </a:r>
            <a:endParaRPr sz="1050" dirty="0"/>
          </a:p>
        </p:txBody>
      </p:sp>
      <p:sp>
        <p:nvSpPr>
          <p:cNvPr id="7" name="Google Shape;268;p13">
            <a:extLst>
              <a:ext uri="{FF2B5EF4-FFF2-40B4-BE49-F238E27FC236}">
                <a16:creationId xmlns:a16="http://schemas.microsoft.com/office/drawing/2014/main" id="{44BB006A-AA4B-15D3-1165-EC19CFC49B9E}"/>
              </a:ext>
            </a:extLst>
          </p:cNvPr>
          <p:cNvSpPr txBox="1">
            <a:spLocks/>
          </p:cNvSpPr>
          <p:nvPr/>
        </p:nvSpPr>
        <p:spPr>
          <a:xfrm>
            <a:off x="732064" y="2021167"/>
            <a:ext cx="1020536" cy="361781"/>
          </a:xfrm>
          <a:prstGeom prst="rect">
            <a:avLst/>
          </a:prstGeom>
          <a:noFill/>
          <a:ln>
            <a:noFill/>
          </a:ln>
        </p:spPr>
        <p:txBody>
          <a:bodyPr spcFirstLastPara="1" wrap="square" lIns="68569" tIns="34275" rIns="68569" bIns="34275" anchor="t" anchorCtr="0">
            <a:normAutofit fontScale="70000" lnSpcReduction="2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indent="0"/>
            <a:r>
              <a:rPr lang="hu-HU" b="1" dirty="0">
                <a:solidFill>
                  <a:schemeClr val="tx1"/>
                </a:solidFill>
                <a:highlight>
                  <a:srgbClr val="FF0000"/>
                </a:highlight>
              </a:rPr>
              <a:t>proces</a:t>
            </a:r>
          </a:p>
        </p:txBody>
      </p:sp>
      <p:sp>
        <p:nvSpPr>
          <p:cNvPr id="9" name="Google Shape;272;p13">
            <a:extLst>
              <a:ext uri="{FF2B5EF4-FFF2-40B4-BE49-F238E27FC236}">
                <a16:creationId xmlns:a16="http://schemas.microsoft.com/office/drawing/2014/main" id="{83EEA1E4-6CFF-05B2-073A-3968854F41BA}"/>
              </a:ext>
            </a:extLst>
          </p:cNvPr>
          <p:cNvSpPr txBox="1"/>
          <p:nvPr/>
        </p:nvSpPr>
        <p:spPr>
          <a:xfrm>
            <a:off x="3739242" y="2021167"/>
            <a:ext cx="1743756" cy="361782"/>
          </a:xfrm>
          <a:prstGeom prst="rect">
            <a:avLst/>
          </a:prstGeom>
          <a:noFill/>
          <a:ln>
            <a:noFill/>
          </a:ln>
        </p:spPr>
        <p:txBody>
          <a:bodyPr spcFirstLastPara="1" wrap="square" lIns="68569" tIns="34275" rIns="68569" bIns="34275" anchor="t" anchorCtr="0">
            <a:noAutofit/>
          </a:bodyPr>
          <a:lstStyle/>
          <a:p>
            <a:pPr algn="ctr" defTabSz="685800">
              <a:lnSpc>
                <a:spcPct val="90000"/>
              </a:lnSpc>
              <a:buSzPts val="2800"/>
            </a:pPr>
            <a:r>
              <a:rPr lang="hu-HU" sz="2100" b="1" dirty="0">
                <a:highlight>
                  <a:srgbClr val="FFFF00"/>
                </a:highlight>
                <a:latin typeface="Calibri"/>
                <a:ea typeface="Calibri"/>
                <a:cs typeface="Calibri"/>
                <a:sym typeface="Calibri"/>
              </a:rPr>
              <a:t>posljedica </a:t>
            </a:r>
            <a:endParaRPr sz="1050" dirty="0"/>
          </a:p>
          <a:p>
            <a:pPr algn="ctr" defTabSz="685800">
              <a:lnSpc>
                <a:spcPct val="90000"/>
              </a:lnSpc>
              <a:spcBef>
                <a:spcPts val="750"/>
              </a:spcBef>
              <a:buSzPts val="2400"/>
            </a:pPr>
            <a:endParaRPr sz="1800" dirty="0">
              <a:highlight>
                <a:srgbClr val="FFFF00"/>
              </a:highlight>
              <a:latin typeface="Calibri"/>
              <a:ea typeface="Calibri"/>
              <a:cs typeface="Calibri"/>
              <a:sym typeface="Calibri"/>
            </a:endParaRPr>
          </a:p>
        </p:txBody>
      </p:sp>
      <p:sp>
        <p:nvSpPr>
          <p:cNvPr id="10" name="Google Shape;273;p13">
            <a:extLst>
              <a:ext uri="{FF2B5EF4-FFF2-40B4-BE49-F238E27FC236}">
                <a16:creationId xmlns:a16="http://schemas.microsoft.com/office/drawing/2014/main" id="{F2EA6ECD-1804-2F60-380E-27CE1C93F44F}"/>
              </a:ext>
            </a:extLst>
          </p:cNvPr>
          <p:cNvSpPr txBox="1"/>
          <p:nvPr/>
        </p:nvSpPr>
        <p:spPr>
          <a:xfrm>
            <a:off x="7296149" y="2059059"/>
            <a:ext cx="1257301" cy="361782"/>
          </a:xfrm>
          <a:prstGeom prst="rect">
            <a:avLst/>
          </a:prstGeom>
          <a:noFill/>
          <a:ln>
            <a:noFill/>
          </a:ln>
        </p:spPr>
        <p:txBody>
          <a:bodyPr spcFirstLastPara="1" wrap="square" lIns="68569" tIns="34275" rIns="68569" bIns="34275" anchor="t" anchorCtr="0">
            <a:normAutofit fontScale="85000" lnSpcReduction="20000"/>
          </a:bodyPr>
          <a:lstStyle/>
          <a:p>
            <a:pPr defTabSz="685800">
              <a:lnSpc>
                <a:spcPct val="90000"/>
              </a:lnSpc>
              <a:buClr>
                <a:srgbClr val="FFFFFF"/>
              </a:buClr>
              <a:buSzPct val="100000"/>
            </a:pPr>
            <a:r>
              <a:rPr lang="hu-HU" sz="2500" b="1" dirty="0">
                <a:solidFill>
                  <a:srgbClr val="FFFFFF"/>
                </a:solidFill>
                <a:highlight>
                  <a:srgbClr val="000080"/>
                </a:highlight>
                <a:latin typeface="Calibri"/>
                <a:ea typeface="Calibri"/>
                <a:cs typeface="Calibri"/>
                <a:sym typeface="Calibri"/>
              </a:rPr>
              <a:t>način</a:t>
            </a:r>
            <a:r>
              <a:rPr lang="hu-HU" sz="3000" b="1" dirty="0">
                <a:solidFill>
                  <a:srgbClr val="FFFFFF"/>
                </a:solidFill>
                <a:highlight>
                  <a:srgbClr val="000080"/>
                </a:highlight>
                <a:latin typeface="Calibri"/>
                <a:ea typeface="Calibri"/>
                <a:cs typeface="Calibri"/>
                <a:sym typeface="Calibri"/>
              </a:rPr>
              <a:t> </a:t>
            </a:r>
            <a:endParaRPr sz="1050" dirty="0"/>
          </a:p>
          <a:p>
            <a:pPr defTabSz="685800">
              <a:lnSpc>
                <a:spcPct val="90000"/>
              </a:lnSpc>
              <a:spcBef>
                <a:spcPts val="750"/>
              </a:spcBef>
              <a:buClr>
                <a:srgbClr val="FFFFFF"/>
              </a:buClr>
              <a:buSzPct val="100000"/>
            </a:pPr>
            <a:endParaRPr sz="1050" dirty="0"/>
          </a:p>
        </p:txBody>
      </p:sp>
      <p:sp>
        <p:nvSpPr>
          <p:cNvPr id="12" name="TextBox 11">
            <a:extLst>
              <a:ext uri="{FF2B5EF4-FFF2-40B4-BE49-F238E27FC236}">
                <a16:creationId xmlns:a16="http://schemas.microsoft.com/office/drawing/2014/main" id="{30670CFB-D934-DF6F-9EE6-43E7FFF2C660}"/>
              </a:ext>
            </a:extLst>
          </p:cNvPr>
          <p:cNvSpPr txBox="1"/>
          <p:nvPr/>
        </p:nvSpPr>
        <p:spPr>
          <a:xfrm>
            <a:off x="343975" y="2482281"/>
            <a:ext cx="2174875" cy="2031325"/>
          </a:xfrm>
          <a:prstGeom prst="rect">
            <a:avLst/>
          </a:prstGeom>
          <a:noFill/>
        </p:spPr>
        <p:txBody>
          <a:bodyPr wrap="square">
            <a:spAutoFit/>
          </a:bodyPr>
          <a:lstStyle/>
          <a:p>
            <a:r>
              <a:rPr lang="en-GB" b="1" dirty="0" err="1">
                <a:latin typeface="Calibri" panose="020F0502020204030204" pitchFamily="34" charset="0"/>
                <a:ea typeface="Calibri" panose="020F0502020204030204" pitchFamily="34" charset="0"/>
                <a:cs typeface="Calibri" panose="020F0502020204030204" pitchFamily="34" charset="0"/>
              </a:rPr>
              <a:t>Radikalizacija</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koristi</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predrasude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kao</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temelj</a:t>
            </a:r>
            <a:r>
              <a:rPr lang="en-GB" dirty="0">
                <a:latin typeface="Calibri" panose="020F0502020204030204" pitchFamily="34" charset="0"/>
                <a:ea typeface="Calibri" panose="020F0502020204030204" pitchFamily="34" charset="0"/>
                <a:cs typeface="Calibri" panose="020F0502020204030204" pitchFamily="34" charset="0"/>
              </a:rPr>
              <a:t> za </a:t>
            </a:r>
            <a:r>
              <a:rPr lang="en-GB" dirty="0" err="1">
                <a:latin typeface="Calibri" panose="020F0502020204030204" pitchFamily="34" charset="0"/>
                <a:ea typeface="Calibri" panose="020F0502020204030204" pitchFamily="34" charset="0"/>
                <a:cs typeface="Calibri" panose="020F0502020204030204" pitchFamily="34" charset="0"/>
              </a:rPr>
              <a:t>razvijanje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ekstremnih</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ideologija</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Pojedinci</a:t>
            </a:r>
            <a:r>
              <a:rPr lang="bs-Latn-BA" dirty="0">
                <a:latin typeface="Calibri" panose="020F0502020204030204" pitchFamily="34" charset="0"/>
                <a:ea typeface="Calibri" panose="020F0502020204030204" pitchFamily="34" charset="0"/>
                <a:cs typeface="Calibri" panose="020F0502020204030204" pitchFamily="34" charset="0"/>
              </a:rPr>
              <a:t>/</a:t>
            </a:r>
            <a:r>
              <a:rPr lang="bs-Latn-BA" dirty="0" err="1">
                <a:latin typeface="Calibri" panose="020F0502020204030204" pitchFamily="34" charset="0"/>
                <a:ea typeface="Calibri" panose="020F0502020204030204" pitchFamily="34" charset="0"/>
                <a:cs typeface="Calibri" panose="020F0502020204030204" pitchFamily="34" charset="0"/>
              </a:rPr>
              <a:t>ke</a:t>
            </a:r>
            <a:r>
              <a:rPr lang="en-GB" dirty="0">
                <a:latin typeface="Calibri" panose="020F0502020204030204" pitchFamily="34" charset="0"/>
                <a:ea typeface="Calibri" panose="020F0502020204030204" pitchFamily="34" charset="0"/>
                <a:cs typeface="Calibri" panose="020F0502020204030204" pitchFamily="34" charset="0"/>
              </a:rPr>
              <a:t> koji </a:t>
            </a:r>
            <a:r>
              <a:rPr lang="en-GB" dirty="0" err="1">
                <a:latin typeface="Calibri" panose="020F0502020204030204" pitchFamily="34" charset="0"/>
                <a:ea typeface="Calibri" panose="020F0502020204030204" pitchFamily="34" charset="0"/>
                <a:cs typeface="Calibri" panose="020F0502020204030204" pitchFamily="34" charset="0"/>
              </a:rPr>
              <a:t>su</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radikalizirani</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često</a:t>
            </a:r>
            <a:r>
              <a:rPr lang="en-GB" dirty="0">
                <a:latin typeface="Calibri" panose="020F0502020204030204" pitchFamily="34" charset="0"/>
                <a:ea typeface="Calibri" panose="020F0502020204030204" pitchFamily="34" charset="0"/>
                <a:cs typeface="Calibri" panose="020F0502020204030204" pitchFamily="34" charset="0"/>
              </a:rPr>
              <a:t> vide </a:t>
            </a:r>
            <a:r>
              <a:rPr lang="en-GB" dirty="0" err="1">
                <a:latin typeface="Calibri" panose="020F0502020204030204" pitchFamily="34" charset="0"/>
                <a:ea typeface="Calibri" panose="020F0502020204030204" pitchFamily="34" charset="0"/>
                <a:cs typeface="Calibri" panose="020F0502020204030204" pitchFamily="34" charset="0"/>
              </a:rPr>
              <a:t>svoju</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grupu</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kao</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žrtvu</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i</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vjeruju</a:t>
            </a:r>
            <a:r>
              <a:rPr lang="en-GB" dirty="0">
                <a:latin typeface="Calibri" panose="020F0502020204030204" pitchFamily="34" charset="0"/>
                <a:ea typeface="Calibri" panose="020F0502020204030204" pitchFamily="34" charset="0"/>
                <a:cs typeface="Calibri" panose="020F0502020204030204" pitchFamily="34" charset="0"/>
              </a:rPr>
              <a:t> da je </a:t>
            </a:r>
            <a:r>
              <a:rPr lang="en-GB" dirty="0" err="1">
                <a:latin typeface="Calibri" panose="020F0502020204030204" pitchFamily="34" charset="0"/>
                <a:ea typeface="Calibri" panose="020F0502020204030204" pitchFamily="34" charset="0"/>
                <a:cs typeface="Calibri" panose="020F0502020204030204" pitchFamily="34" charset="0"/>
              </a:rPr>
              <a:t>nasilje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opravdano</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sredstvo</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zaštite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ili</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promocije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svojih</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ideja</a:t>
            </a:r>
            <a:r>
              <a:rPr lang="en-GB" dirty="0">
                <a:latin typeface="Calibri" panose="020F0502020204030204" pitchFamily="34" charset="0"/>
                <a:ea typeface="Calibri" panose="020F0502020204030204" pitchFamily="34" charset="0"/>
                <a:cs typeface="Calibri" panose="020F0502020204030204" pitchFamily="34" charset="0"/>
              </a:rPr>
              <a:t>.</a:t>
            </a:r>
          </a:p>
        </p:txBody>
      </p:sp>
      <p:sp>
        <p:nvSpPr>
          <p:cNvPr id="13" name="TextBox 12">
            <a:extLst>
              <a:ext uri="{FF2B5EF4-FFF2-40B4-BE49-F238E27FC236}">
                <a16:creationId xmlns:a16="http://schemas.microsoft.com/office/drawing/2014/main" id="{138FE361-1C4D-E0B1-AB66-41BDEE210FBC}"/>
              </a:ext>
            </a:extLst>
          </p:cNvPr>
          <p:cNvSpPr txBox="1"/>
          <p:nvPr/>
        </p:nvSpPr>
        <p:spPr>
          <a:xfrm>
            <a:off x="3620633" y="2423603"/>
            <a:ext cx="2174875" cy="2031325"/>
          </a:xfrm>
          <a:prstGeom prst="rect">
            <a:avLst/>
          </a:prstGeom>
          <a:noFill/>
        </p:spPr>
        <p:txBody>
          <a:bodyPr wrap="square">
            <a:spAutoFit/>
          </a:bodyPr>
          <a:lstStyle/>
          <a:p>
            <a:r>
              <a:rPr lang="en-GB" b="1" dirty="0" err="1">
                <a:latin typeface="Calibri" panose="020F0502020204030204" pitchFamily="34" charset="0"/>
                <a:ea typeface="Calibri" panose="020F0502020204030204" pitchFamily="34" charset="0"/>
                <a:cs typeface="Calibri" panose="020F0502020204030204" pitchFamily="34" charset="0"/>
              </a:rPr>
              <a:t>Nasilni</a:t>
            </a:r>
            <a:r>
              <a:rPr lang="en-GB" b="1" dirty="0">
                <a:latin typeface="Calibri" panose="020F0502020204030204" pitchFamily="34" charset="0"/>
                <a:ea typeface="Calibri" panose="020F0502020204030204" pitchFamily="34" charset="0"/>
                <a:cs typeface="Calibri" panose="020F0502020204030204" pitchFamily="34" charset="0"/>
              </a:rPr>
              <a:t> </a:t>
            </a:r>
            <a:r>
              <a:rPr lang="en-GB" b="1" dirty="0" err="1">
                <a:latin typeface="Calibri" panose="020F0502020204030204" pitchFamily="34" charset="0"/>
                <a:ea typeface="Calibri" panose="020F0502020204030204" pitchFamily="34" charset="0"/>
                <a:cs typeface="Calibri" panose="020F0502020204030204" pitchFamily="34" charset="0"/>
              </a:rPr>
              <a:t>ekstremizam</a:t>
            </a:r>
            <a:r>
              <a:rPr lang="en-GB" dirty="0">
                <a:latin typeface="Calibri" panose="020F0502020204030204" pitchFamily="34" charset="0"/>
                <a:ea typeface="Calibri" panose="020F0502020204030204" pitchFamily="34" charset="0"/>
                <a:cs typeface="Calibri" panose="020F0502020204030204" pitchFamily="34" charset="0"/>
              </a:rPr>
              <a:t> je </a:t>
            </a:r>
            <a:r>
              <a:rPr lang="en-GB" dirty="0" err="1">
                <a:latin typeface="Calibri" panose="020F0502020204030204" pitchFamily="34" charset="0"/>
                <a:ea typeface="Calibri" panose="020F0502020204030204" pitchFamily="34" charset="0"/>
                <a:cs typeface="Calibri" panose="020F0502020204030204" pitchFamily="34" charset="0"/>
              </a:rPr>
              <a:t>manifestacija</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radikalizacije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Kada</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pojedinci</a:t>
            </a:r>
            <a:r>
              <a:rPr lang="bs-Latn-BA" dirty="0">
                <a:latin typeface="Calibri" panose="020F0502020204030204" pitchFamily="34" charset="0"/>
                <a:ea typeface="Calibri" panose="020F0502020204030204" pitchFamily="34" charset="0"/>
                <a:cs typeface="Calibri" panose="020F0502020204030204" pitchFamily="34" charset="0"/>
              </a:rPr>
              <a:t>/ke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prihvate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nasilje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kao</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sredstvo</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postizanja</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ciljeva</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predrasude</a:t>
            </a:r>
            <a:r>
              <a:rPr lang="en-GB" dirty="0">
                <a:latin typeface="Calibri" panose="020F0502020204030204" pitchFamily="34" charset="0"/>
                <a:ea typeface="Calibri" panose="020F0502020204030204" pitchFamily="34" charset="0"/>
                <a:cs typeface="Calibri" panose="020F0502020204030204" pitchFamily="34" charset="0"/>
              </a:rPr>
              <a:t> se </a:t>
            </a:r>
            <a:r>
              <a:rPr lang="en-GB" dirty="0" err="1">
                <a:latin typeface="Calibri" panose="020F0502020204030204" pitchFamily="34" charset="0"/>
                <a:ea typeface="Calibri" panose="020F0502020204030204" pitchFamily="34" charset="0"/>
                <a:cs typeface="Calibri" panose="020F0502020204030204" pitchFamily="34" charset="0"/>
              </a:rPr>
              <a:t>pretvaraju</a:t>
            </a:r>
            <a:r>
              <a:rPr lang="en-GB" dirty="0">
                <a:latin typeface="Calibri" panose="020F0502020204030204" pitchFamily="34" charset="0"/>
                <a:ea typeface="Calibri" panose="020F0502020204030204" pitchFamily="34" charset="0"/>
                <a:cs typeface="Calibri" panose="020F0502020204030204" pitchFamily="34" charset="0"/>
              </a:rPr>
              <a:t> u </a:t>
            </a:r>
            <a:r>
              <a:rPr lang="en-GB" dirty="0" err="1">
                <a:latin typeface="Calibri" panose="020F0502020204030204" pitchFamily="34" charset="0"/>
                <a:ea typeface="Calibri" panose="020F0502020204030204" pitchFamily="34" charset="0"/>
                <a:cs typeface="Calibri" panose="020F0502020204030204" pitchFamily="34" charset="0"/>
              </a:rPr>
              <a:t>konkretnu</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akciju</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koja</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može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uključivati</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terorističke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aktivnosti</a:t>
            </a:r>
            <a:r>
              <a:rPr lang="en-GB" dirty="0">
                <a:latin typeface="Calibri" panose="020F0502020204030204" pitchFamily="34" charset="0"/>
                <a:ea typeface="Calibri" panose="020F0502020204030204" pitchFamily="34" charset="0"/>
                <a:cs typeface="Calibri" panose="020F0502020204030204" pitchFamily="34" charset="0"/>
              </a:rPr>
              <a:t>.</a:t>
            </a:r>
          </a:p>
        </p:txBody>
      </p:sp>
      <p:sp>
        <p:nvSpPr>
          <p:cNvPr id="15" name="TextBox 14">
            <a:extLst>
              <a:ext uri="{FF2B5EF4-FFF2-40B4-BE49-F238E27FC236}">
                <a16:creationId xmlns:a16="http://schemas.microsoft.com/office/drawing/2014/main" id="{E3EBAD77-8235-3EDF-7DB7-CC9EBDBE6B8C}"/>
              </a:ext>
            </a:extLst>
          </p:cNvPr>
          <p:cNvSpPr txBox="1"/>
          <p:nvPr/>
        </p:nvSpPr>
        <p:spPr>
          <a:xfrm>
            <a:off x="6506145" y="2423603"/>
            <a:ext cx="2229017" cy="2246769"/>
          </a:xfrm>
          <a:prstGeom prst="rect">
            <a:avLst/>
          </a:prstGeom>
          <a:noFill/>
        </p:spPr>
        <p:txBody>
          <a:bodyPr wrap="square">
            <a:spAutoFit/>
          </a:bodyPr>
          <a:lstStyle/>
          <a:p>
            <a:r>
              <a:rPr lang="en-GB" b="1" dirty="0" err="1">
                <a:latin typeface="Calibri" panose="020F0502020204030204" pitchFamily="34" charset="0"/>
                <a:ea typeface="Calibri" panose="020F0502020204030204" pitchFamily="34" charset="0"/>
                <a:cs typeface="Calibri" panose="020F0502020204030204" pitchFamily="34" charset="0"/>
              </a:rPr>
              <a:t>Terorizam</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koristi</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nasilje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kako</a:t>
            </a:r>
            <a:r>
              <a:rPr lang="en-GB" dirty="0">
                <a:latin typeface="Calibri" panose="020F0502020204030204" pitchFamily="34" charset="0"/>
                <a:ea typeface="Calibri" panose="020F0502020204030204" pitchFamily="34" charset="0"/>
                <a:cs typeface="Calibri" panose="020F0502020204030204" pitchFamily="34" charset="0"/>
              </a:rPr>
              <a:t> bi</a:t>
            </a:r>
            <a:r>
              <a:rPr lang="bs-Latn-BA" dirty="0">
                <a:latin typeface="Calibri" panose="020F0502020204030204" pitchFamily="34" charset="0"/>
                <a:ea typeface="Calibri" panose="020F0502020204030204" pitchFamily="34" charset="0"/>
                <a:cs typeface="Calibri" panose="020F0502020204030204" pitchFamily="34" charset="0"/>
              </a:rPr>
              <a:t> se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zastraši</a:t>
            </a:r>
            <a:r>
              <a:rPr lang="bs-Latn-BA" dirty="0">
                <a:latin typeface="Calibri" panose="020F0502020204030204" pitchFamily="34" charset="0"/>
                <a:ea typeface="Calibri" panose="020F0502020204030204" pitchFamily="34" charset="0"/>
                <a:cs typeface="Calibri" panose="020F0502020204030204" pitchFamily="34" charset="0"/>
              </a:rPr>
              <a:t>l</a:t>
            </a:r>
            <a:r>
              <a:rPr lang="en-GB" dirty="0">
                <a:latin typeface="Calibri" panose="020F0502020204030204" pitchFamily="34" charset="0"/>
                <a:ea typeface="Calibri" panose="020F0502020204030204" pitchFamily="34" charset="0"/>
                <a:cs typeface="Calibri" panose="020F0502020204030204" pitchFamily="34" charset="0"/>
              </a:rPr>
              <a:t>o </a:t>
            </a:r>
            <a:r>
              <a:rPr lang="en-GB" dirty="0" err="1">
                <a:latin typeface="Calibri" panose="020F0502020204030204" pitchFamily="34" charset="0"/>
                <a:ea typeface="Calibri" panose="020F0502020204030204" pitchFamily="34" charset="0"/>
                <a:cs typeface="Calibri" panose="020F0502020204030204" pitchFamily="34" charset="0"/>
              </a:rPr>
              <a:t>i</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destabilizira</a:t>
            </a:r>
            <a:r>
              <a:rPr lang="bs-Latn-BA" dirty="0">
                <a:latin typeface="Calibri" panose="020F0502020204030204" pitchFamily="34" charset="0"/>
                <a:ea typeface="Calibri" panose="020F0502020204030204" pitchFamily="34" charset="0"/>
                <a:cs typeface="Calibri" panose="020F0502020204030204" pitchFamily="34" charset="0"/>
              </a:rPr>
              <a:t>l</a:t>
            </a:r>
            <a:r>
              <a:rPr lang="en-GB" dirty="0">
                <a:latin typeface="Calibri" panose="020F0502020204030204" pitchFamily="34" charset="0"/>
                <a:ea typeface="Calibri" panose="020F0502020204030204" pitchFamily="34" charset="0"/>
                <a:cs typeface="Calibri" panose="020F0502020204030204" pitchFamily="34" charset="0"/>
              </a:rPr>
              <a:t>o </a:t>
            </a:r>
            <a:r>
              <a:rPr lang="en-GB" dirty="0" err="1">
                <a:latin typeface="Calibri" panose="020F0502020204030204" pitchFamily="34" charset="0"/>
                <a:ea typeface="Calibri" panose="020F0502020204030204" pitchFamily="34" charset="0"/>
                <a:cs typeface="Calibri" panose="020F0502020204030204" pitchFamily="34" charset="0"/>
              </a:rPr>
              <a:t>društvo</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često</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ciljanjem</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nevinih</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civila</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Terorističke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organizacije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često</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manipuliraju</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predrasudama</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i</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koriste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ih</a:t>
            </a:r>
            <a:r>
              <a:rPr lang="en-GB" dirty="0">
                <a:latin typeface="Calibri" panose="020F0502020204030204" pitchFamily="34" charset="0"/>
                <a:ea typeface="Calibri" panose="020F0502020204030204" pitchFamily="34" charset="0"/>
                <a:cs typeface="Calibri" panose="020F0502020204030204" pitchFamily="34" charset="0"/>
              </a:rPr>
              <a:t> za </a:t>
            </a:r>
            <a:r>
              <a:rPr lang="en-GB" dirty="0" err="1">
                <a:latin typeface="Calibri" panose="020F0502020204030204" pitchFamily="34" charset="0"/>
                <a:ea typeface="Calibri" panose="020F0502020204030204" pitchFamily="34" charset="0"/>
                <a:cs typeface="Calibri" panose="020F0502020204030204" pitchFamily="34" charset="0"/>
              </a:rPr>
              <a:t>regrutiranje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novih</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članova</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i</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opravdavanje</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svojih</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djela</a:t>
            </a:r>
            <a:r>
              <a:rPr lang="en-GB" dirty="0">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128005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p:nvPr/>
        </p:nvSpPr>
        <p:spPr>
          <a:xfrm>
            <a:off x="-8225" y="-11050"/>
            <a:ext cx="9144000" cy="758100"/>
          </a:xfrm>
          <a:prstGeom prst="rect">
            <a:avLst/>
          </a:prstGeom>
          <a:solidFill>
            <a:srgbClr val="2D369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rgbClr val="2D3695"/>
              </a:highlight>
            </a:endParaRPr>
          </a:p>
        </p:txBody>
      </p:sp>
      <p:pic>
        <p:nvPicPr>
          <p:cNvPr id="62" name="Google Shape;62;p14"/>
          <p:cNvPicPr preferRelativeResize="0"/>
          <p:nvPr/>
        </p:nvPicPr>
        <p:blipFill>
          <a:blip r:embed="rId3">
            <a:alphaModFix/>
          </a:blip>
          <a:stretch>
            <a:fillRect/>
          </a:stretch>
        </p:blipFill>
        <p:spPr>
          <a:xfrm>
            <a:off x="0" y="4614050"/>
            <a:ext cx="9143997" cy="437568"/>
          </a:xfrm>
          <a:prstGeom prst="rect">
            <a:avLst/>
          </a:prstGeom>
          <a:noFill/>
          <a:ln>
            <a:noFill/>
          </a:ln>
        </p:spPr>
      </p:pic>
      <p:pic>
        <p:nvPicPr>
          <p:cNvPr id="63" name="Google Shape;63;p14"/>
          <p:cNvPicPr preferRelativeResize="0"/>
          <p:nvPr/>
        </p:nvPicPr>
        <p:blipFill rotWithShape="1">
          <a:blip r:embed="rId4">
            <a:alphaModFix/>
          </a:blip>
          <a:srcRect/>
          <a:stretch/>
        </p:blipFill>
        <p:spPr>
          <a:xfrm>
            <a:off x="452324" y="199538"/>
            <a:ext cx="1411251" cy="437575"/>
          </a:xfrm>
          <a:prstGeom prst="rect">
            <a:avLst/>
          </a:prstGeom>
          <a:noFill/>
          <a:ln>
            <a:noFill/>
          </a:ln>
        </p:spPr>
      </p:pic>
      <p:pic>
        <p:nvPicPr>
          <p:cNvPr id="64" name="Google Shape;64;p14"/>
          <p:cNvPicPr preferRelativeResize="0"/>
          <p:nvPr/>
        </p:nvPicPr>
        <p:blipFill rotWithShape="1">
          <a:blip r:embed="rId5">
            <a:alphaModFix/>
          </a:blip>
          <a:srcRect/>
          <a:stretch/>
        </p:blipFill>
        <p:spPr>
          <a:xfrm>
            <a:off x="8219734" y="199550"/>
            <a:ext cx="473892" cy="437573"/>
          </a:xfrm>
          <a:prstGeom prst="rect">
            <a:avLst/>
          </a:prstGeom>
          <a:noFill/>
          <a:ln>
            <a:noFill/>
          </a:ln>
        </p:spPr>
      </p:pic>
      <p:sp>
        <p:nvSpPr>
          <p:cNvPr id="2" name="TextBox 1">
            <a:extLst>
              <a:ext uri="{FF2B5EF4-FFF2-40B4-BE49-F238E27FC236}">
                <a16:creationId xmlns:a16="http://schemas.microsoft.com/office/drawing/2014/main" id="{BE162867-5F85-F13D-26A0-39D5B1302EE7}"/>
              </a:ext>
            </a:extLst>
          </p:cNvPr>
          <p:cNvSpPr txBox="1"/>
          <p:nvPr/>
        </p:nvSpPr>
        <p:spPr>
          <a:xfrm>
            <a:off x="255588" y="1035050"/>
            <a:ext cx="6786561" cy="590931"/>
          </a:xfrm>
          <a:prstGeom prst="rect">
            <a:avLst/>
          </a:prstGeom>
          <a:noFill/>
        </p:spPr>
        <p:txBody>
          <a:bodyPr wrap="square">
            <a:spAutoFit/>
          </a:bodyPr>
          <a:lstStyle/>
          <a:p>
            <a:pPr marL="0" marR="0">
              <a:lnSpc>
                <a:spcPct val="107000"/>
              </a:lnSpc>
              <a:spcBef>
                <a:spcPts val="1800"/>
              </a:spcBef>
              <a:spcAft>
                <a:spcPts val="0"/>
              </a:spcAft>
            </a:pPr>
            <a:r>
              <a:rPr lang="sr-Latn-RS" sz="2000" b="1" dirty="0">
                <a:solidFill>
                  <a:srgbClr val="C00000"/>
                </a:solidFill>
                <a:latin typeface="Calibri" panose="020F0502020204030204" pitchFamily="34" charset="0"/>
                <a:ea typeface="Calibri" panose="020F0502020204030204" pitchFamily="34" charset="0"/>
                <a:cs typeface="Calibri" panose="020F0502020204030204" pitchFamily="34" charset="0"/>
              </a:rPr>
              <a:t>Kako razlikovati ekstremizam i nasilni ekstremizam?</a:t>
            </a:r>
            <a:endParaRPr lang="sr-Latn-RS" sz="20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p>
            <a:endParaRPr lang="sr-Latn-RS" sz="1100" i="1" dirty="0">
              <a:latin typeface="Calibri" panose="020F0502020204030204" pitchFamily="34" charset="0"/>
              <a:ea typeface="Calibri" panose="020F0502020204030204" pitchFamily="34" charset="0"/>
            </a:endParaRPr>
          </a:p>
        </p:txBody>
      </p:sp>
      <p:sp>
        <p:nvSpPr>
          <p:cNvPr id="3" name="Google Shape;292;p14">
            <a:extLst>
              <a:ext uri="{FF2B5EF4-FFF2-40B4-BE49-F238E27FC236}">
                <a16:creationId xmlns:a16="http://schemas.microsoft.com/office/drawing/2014/main" id="{73CFA25A-02A4-4A4A-9266-7FE71AD80593}"/>
              </a:ext>
            </a:extLst>
          </p:cNvPr>
          <p:cNvSpPr txBox="1"/>
          <p:nvPr/>
        </p:nvSpPr>
        <p:spPr>
          <a:xfrm>
            <a:off x="82680" y="1715622"/>
            <a:ext cx="5788712" cy="964927"/>
          </a:xfrm>
          <a:prstGeom prst="rect">
            <a:avLst/>
          </a:prstGeom>
          <a:noFill/>
          <a:ln>
            <a:noFill/>
          </a:ln>
        </p:spPr>
        <p:txBody>
          <a:bodyPr spcFirstLastPara="1" wrap="square" lIns="82856" tIns="82856" rIns="82856" bIns="82856" anchor="t" anchorCtr="0">
            <a:noAutofit/>
          </a:bodyPr>
          <a:lstStyle/>
          <a:p>
            <a:pPr algn="just" defTabSz="685800">
              <a:lnSpc>
                <a:spcPct val="90000"/>
              </a:lnSpc>
              <a:buClr>
                <a:srgbClr val="4472C4"/>
              </a:buClr>
              <a:buSzPts val="2900"/>
            </a:pPr>
            <a:r>
              <a:rPr lang="hr-BA" sz="1350" b="1" dirty="0">
                <a:solidFill>
                  <a:schemeClr val="tx1"/>
                </a:solidFill>
                <a:latin typeface="Calibri"/>
                <a:ea typeface="Calibri"/>
                <a:cs typeface="Calibri"/>
                <a:sym typeface="Calibri"/>
              </a:rPr>
              <a:t>Ekstremizam</a:t>
            </a:r>
            <a:r>
              <a:rPr lang="hr-BA" sz="1350" dirty="0">
                <a:solidFill>
                  <a:schemeClr val="tx1"/>
                </a:solidFill>
                <a:latin typeface="Calibri"/>
                <a:ea typeface="Calibri"/>
                <a:cs typeface="Calibri"/>
                <a:sym typeface="Calibri"/>
              </a:rPr>
              <a:t> znači imati crno-bijele poglede na svijet. To je nesposobnost da se </a:t>
            </a:r>
            <a:r>
              <a:rPr lang="en-US" sz="1350" dirty="0">
                <a:solidFill>
                  <a:schemeClr val="tx1"/>
                </a:solidFill>
                <a:latin typeface="Calibri" panose="020F0502020204030204" pitchFamily="34" charset="0"/>
                <a:cs typeface="Calibri" panose="020F0502020204030204" pitchFamily="34" charset="0"/>
              </a:rPr>
              <a:t>prizna </a:t>
            </a:r>
            <a:r>
              <a:rPr lang="en-US" sz="1350" dirty="0" err="1">
                <a:solidFill>
                  <a:schemeClr val="tx1"/>
                </a:solidFill>
                <a:latin typeface="Calibri" panose="020F0502020204030204" pitchFamily="34" charset="0"/>
                <a:cs typeface="Calibri" panose="020F0502020204030204" pitchFamily="34" charset="0"/>
              </a:rPr>
              <a:t>potencijalna</a:t>
            </a:r>
            <a:r>
              <a:rPr lang="en-US" sz="1350" dirty="0">
                <a:solidFill>
                  <a:schemeClr val="tx1"/>
                </a:solidFill>
                <a:latin typeface="Calibri" panose="020F0502020204030204" pitchFamily="34" charset="0"/>
                <a:cs typeface="Calibri" panose="020F0502020204030204" pitchFamily="34" charset="0"/>
              </a:rPr>
              <a:t> </a:t>
            </a:r>
            <a:r>
              <a:rPr lang="en-US" sz="1350" dirty="0" err="1">
                <a:solidFill>
                  <a:schemeClr val="tx1"/>
                </a:solidFill>
                <a:latin typeface="Calibri" panose="020F0502020204030204" pitchFamily="34" charset="0"/>
                <a:cs typeface="Calibri" panose="020F0502020204030204" pitchFamily="34" charset="0"/>
              </a:rPr>
              <a:t>valjanost</a:t>
            </a:r>
            <a:r>
              <a:rPr lang="bs-Latn-BA" sz="1350" dirty="0">
                <a:solidFill>
                  <a:schemeClr val="tx1"/>
                </a:solidFill>
                <a:latin typeface="Calibri" panose="020F0502020204030204" pitchFamily="34" charset="0"/>
                <a:cs typeface="Calibri" panose="020F0502020204030204" pitchFamily="34" charset="0"/>
              </a:rPr>
              <a:t> </a:t>
            </a:r>
            <a:r>
              <a:rPr lang="en-US" sz="1350" dirty="0">
                <a:solidFill>
                  <a:schemeClr val="tx1"/>
                </a:solidFill>
                <a:latin typeface="Calibri" panose="020F0502020204030204" pitchFamily="34" charset="0"/>
                <a:cs typeface="Calibri" panose="020F0502020204030204" pitchFamily="34" charset="0"/>
              </a:rPr>
              <a:t>različit</a:t>
            </a:r>
            <a:r>
              <a:rPr lang="bs-Latn-BA" sz="1350" dirty="0">
                <a:solidFill>
                  <a:schemeClr val="tx1"/>
                </a:solidFill>
                <a:latin typeface="Calibri" panose="020F0502020204030204" pitchFamily="34" charset="0"/>
                <a:cs typeface="Calibri" panose="020F0502020204030204" pitchFamily="34" charset="0"/>
              </a:rPr>
              <a:t>ih</a:t>
            </a:r>
            <a:r>
              <a:rPr lang="en-US" sz="1350" dirty="0">
                <a:solidFill>
                  <a:schemeClr val="tx1"/>
                </a:solidFill>
                <a:latin typeface="Calibri" panose="020F0502020204030204" pitchFamily="34" charset="0"/>
                <a:cs typeface="Calibri" panose="020F0502020204030204" pitchFamily="34" charset="0"/>
              </a:rPr>
              <a:t> </a:t>
            </a:r>
            <a:r>
              <a:rPr lang="en-US" sz="1350" dirty="0" err="1">
                <a:solidFill>
                  <a:schemeClr val="tx1"/>
                </a:solidFill>
                <a:latin typeface="Calibri" panose="020F0502020204030204" pitchFamily="34" charset="0"/>
                <a:cs typeface="Calibri" panose="020F0502020204030204" pitchFamily="34" charset="0"/>
              </a:rPr>
              <a:t>gledišta</a:t>
            </a:r>
            <a:r>
              <a:rPr lang="en-US" sz="1350" dirty="0">
                <a:solidFill>
                  <a:schemeClr val="tx1"/>
                </a:solidFill>
                <a:latin typeface="Calibri" panose="020F0502020204030204" pitchFamily="34" charset="0"/>
                <a:cs typeface="Calibri" panose="020F0502020204030204" pitchFamily="34" charset="0"/>
              </a:rPr>
              <a:t> </a:t>
            </a:r>
            <a:r>
              <a:rPr lang="en-US" sz="1350" dirty="0" err="1">
                <a:solidFill>
                  <a:schemeClr val="tx1"/>
                </a:solidFill>
                <a:latin typeface="Calibri" panose="020F0502020204030204" pitchFamily="34" charset="0"/>
                <a:cs typeface="Calibri" panose="020F0502020204030204" pitchFamily="34" charset="0"/>
              </a:rPr>
              <a:t>i</a:t>
            </a:r>
            <a:r>
              <a:rPr lang="en-US" sz="1350" dirty="0">
                <a:solidFill>
                  <a:schemeClr val="tx1"/>
                </a:solidFill>
                <a:latin typeface="Calibri" panose="020F0502020204030204" pitchFamily="34" charset="0"/>
                <a:cs typeface="Calibri" panose="020F0502020204030204" pitchFamily="34" charset="0"/>
              </a:rPr>
              <a:t> </a:t>
            </a:r>
            <a:r>
              <a:rPr lang="en-US" sz="1350" dirty="0" err="1">
                <a:solidFill>
                  <a:schemeClr val="tx1"/>
                </a:solidFill>
                <a:latin typeface="Calibri" panose="020F0502020204030204" pitchFamily="34" charset="0"/>
                <a:cs typeface="Calibri" panose="020F0502020204030204" pitchFamily="34" charset="0"/>
              </a:rPr>
              <a:t>želja</a:t>
            </a:r>
            <a:r>
              <a:rPr lang="en-US" sz="1350" dirty="0">
                <a:solidFill>
                  <a:schemeClr val="tx1"/>
                </a:solidFill>
                <a:latin typeface="Calibri" panose="020F0502020204030204" pitchFamily="34" charset="0"/>
                <a:cs typeface="Calibri" panose="020F0502020204030204" pitchFamily="34" charset="0"/>
              </a:rPr>
              <a:t> za </a:t>
            </a:r>
            <a:r>
              <a:rPr lang="en-US" sz="1350" dirty="0" err="1">
                <a:solidFill>
                  <a:schemeClr val="tx1"/>
                </a:solidFill>
                <a:latin typeface="Calibri" panose="020F0502020204030204" pitchFamily="34" charset="0"/>
                <a:cs typeface="Calibri" panose="020F0502020204030204" pitchFamily="34" charset="0"/>
              </a:rPr>
              <a:t>nametanjem</a:t>
            </a:r>
            <a:r>
              <a:rPr lang="hr-BA" sz="1350" dirty="0">
                <a:solidFill>
                  <a:schemeClr val="tx1"/>
                </a:solidFill>
                <a:latin typeface="Calibri" panose="020F0502020204030204" pitchFamily="34" charset="0"/>
                <a:cs typeface="Calibri" panose="020F0502020204030204" pitchFamily="34" charset="0"/>
              </a:rPr>
              <a:t>, </a:t>
            </a:r>
            <a:r>
              <a:rPr lang="en-US" sz="1350" dirty="0">
                <a:solidFill>
                  <a:schemeClr val="tx1"/>
                </a:solidFill>
                <a:latin typeface="Calibri" panose="020F0502020204030204" pitchFamily="34" charset="0"/>
                <a:cs typeface="Calibri" panose="020F0502020204030204" pitchFamily="34" charset="0"/>
              </a:rPr>
              <a:t>u </a:t>
            </a:r>
            <a:r>
              <a:rPr lang="en-US" sz="1350" dirty="0" err="1">
                <a:solidFill>
                  <a:schemeClr val="tx1"/>
                </a:solidFill>
                <a:latin typeface="Calibri" panose="020F0502020204030204" pitchFamily="34" charset="0"/>
                <a:cs typeface="Calibri" panose="020F0502020204030204" pitchFamily="34" charset="0"/>
              </a:rPr>
              <a:t>nekim</a:t>
            </a:r>
            <a:r>
              <a:rPr lang="en-US" sz="1350" dirty="0">
                <a:solidFill>
                  <a:schemeClr val="tx1"/>
                </a:solidFill>
                <a:latin typeface="Calibri" panose="020F0502020204030204" pitchFamily="34" charset="0"/>
                <a:cs typeface="Calibri" panose="020F0502020204030204" pitchFamily="34" charset="0"/>
              </a:rPr>
              <a:t> </a:t>
            </a:r>
            <a:r>
              <a:rPr lang="en-US" sz="1350" dirty="0" err="1">
                <a:solidFill>
                  <a:schemeClr val="tx1"/>
                </a:solidFill>
                <a:latin typeface="Calibri" panose="020F0502020204030204" pitchFamily="34" charset="0"/>
                <a:cs typeface="Calibri" panose="020F0502020204030204" pitchFamily="34" charset="0"/>
              </a:rPr>
              <a:t>slučajevima</a:t>
            </a:r>
            <a:r>
              <a:rPr lang="bs-Latn-BA" sz="1350" dirty="0">
                <a:solidFill>
                  <a:schemeClr val="tx1"/>
                </a:solidFill>
                <a:latin typeface="Calibri" panose="020F0502020204030204" pitchFamily="34" charset="0"/>
                <a:cs typeface="Calibri" panose="020F0502020204030204" pitchFamily="34" charset="0"/>
              </a:rPr>
              <a:t> </a:t>
            </a:r>
            <a:r>
              <a:rPr lang="en-US" sz="1350" dirty="0" err="1">
                <a:solidFill>
                  <a:schemeClr val="tx1"/>
                </a:solidFill>
                <a:latin typeface="Calibri" panose="020F0502020204030204" pitchFamily="34" charset="0"/>
                <a:cs typeface="Calibri" panose="020F0502020204030204" pitchFamily="34" charset="0"/>
              </a:rPr>
              <a:t>silom</a:t>
            </a:r>
            <a:r>
              <a:rPr lang="en-US" sz="1350" dirty="0">
                <a:solidFill>
                  <a:schemeClr val="tx1"/>
                </a:solidFill>
                <a:latin typeface="Calibri" panose="020F0502020204030204" pitchFamily="34" charset="0"/>
                <a:cs typeface="Calibri" panose="020F0502020204030204" pitchFamily="34" charset="0"/>
              </a:rPr>
              <a:t>, </a:t>
            </a:r>
            <a:r>
              <a:rPr lang="en-US" sz="1350" dirty="0" err="1">
                <a:solidFill>
                  <a:schemeClr val="tx1"/>
                </a:solidFill>
                <a:latin typeface="Calibri" panose="020F0502020204030204" pitchFamily="34" charset="0"/>
                <a:cs typeface="Calibri" panose="020F0502020204030204" pitchFamily="34" charset="0"/>
              </a:rPr>
              <a:t>zastrašivanjem</a:t>
            </a:r>
            <a:r>
              <a:rPr lang="en-US" sz="1350" dirty="0">
                <a:solidFill>
                  <a:schemeClr val="tx1"/>
                </a:solidFill>
                <a:latin typeface="Calibri" panose="020F0502020204030204" pitchFamily="34" charset="0"/>
                <a:cs typeface="Calibri" panose="020F0502020204030204" pitchFamily="34" charset="0"/>
              </a:rPr>
              <a:t> </a:t>
            </a:r>
            <a:r>
              <a:rPr lang="en-US" sz="1350" dirty="0" err="1">
                <a:solidFill>
                  <a:schemeClr val="tx1"/>
                </a:solidFill>
                <a:latin typeface="Calibri" panose="020F0502020204030204" pitchFamily="34" charset="0"/>
                <a:cs typeface="Calibri" panose="020F0502020204030204" pitchFamily="34" charset="0"/>
              </a:rPr>
              <a:t>ili</a:t>
            </a:r>
            <a:r>
              <a:rPr lang="en-US" sz="1350" dirty="0">
                <a:solidFill>
                  <a:schemeClr val="tx1"/>
                </a:solidFill>
                <a:latin typeface="Calibri" panose="020F0502020204030204" pitchFamily="34" charset="0"/>
                <a:cs typeface="Calibri" panose="020F0502020204030204" pitchFamily="34" charset="0"/>
              </a:rPr>
              <a:t> </a:t>
            </a:r>
            <a:r>
              <a:rPr lang="en-US" sz="1350" dirty="0" err="1">
                <a:solidFill>
                  <a:schemeClr val="tx1"/>
                </a:solidFill>
                <a:latin typeface="Calibri" panose="020F0502020204030204" pitchFamily="34" charset="0"/>
                <a:cs typeface="Calibri" panose="020F0502020204030204" pitchFamily="34" charset="0"/>
              </a:rPr>
              <a:t>prinudom</a:t>
            </a:r>
            <a:r>
              <a:rPr lang="hr-BA" sz="1350" dirty="0">
                <a:solidFill>
                  <a:schemeClr val="tx1"/>
                </a:solidFill>
                <a:latin typeface="Calibri" panose="020F0502020204030204" pitchFamily="34" charset="0"/>
                <a:cs typeface="Calibri" panose="020F0502020204030204" pitchFamily="34" charset="0"/>
              </a:rPr>
              <a:t>, </a:t>
            </a:r>
            <a:r>
              <a:rPr lang="en-US" sz="1350" dirty="0" err="1">
                <a:solidFill>
                  <a:schemeClr val="tx1"/>
                </a:solidFill>
                <a:latin typeface="Calibri" panose="020F0502020204030204" pitchFamily="34" charset="0"/>
                <a:cs typeface="Calibri" panose="020F0502020204030204" pitchFamily="34" charset="0"/>
              </a:rPr>
              <a:t>stavov</a:t>
            </a:r>
            <a:r>
              <a:rPr lang="hr-BA" sz="1350" dirty="0">
                <a:solidFill>
                  <a:schemeClr val="tx1"/>
                </a:solidFill>
                <a:latin typeface="Calibri" panose="020F0502020204030204" pitchFamily="34" charset="0"/>
                <a:cs typeface="Calibri" panose="020F0502020204030204" pitchFamily="34" charset="0"/>
              </a:rPr>
              <a:t>a</a:t>
            </a:r>
            <a:r>
              <a:rPr lang="en-US" sz="1350" dirty="0">
                <a:solidFill>
                  <a:schemeClr val="tx1"/>
                </a:solidFill>
                <a:latin typeface="Calibri" panose="020F0502020204030204" pitchFamily="34" charset="0"/>
                <a:cs typeface="Calibri" panose="020F0502020204030204" pitchFamily="34" charset="0"/>
              </a:rPr>
              <a:t> </a:t>
            </a:r>
            <a:r>
              <a:rPr lang="en-US" sz="1350" dirty="0" err="1">
                <a:solidFill>
                  <a:schemeClr val="tx1"/>
                </a:solidFill>
                <a:latin typeface="Calibri" panose="020F0502020204030204" pitchFamily="34" charset="0"/>
                <a:cs typeface="Calibri" panose="020F0502020204030204" pitchFamily="34" charset="0"/>
              </a:rPr>
              <a:t>koje</a:t>
            </a:r>
            <a:r>
              <a:rPr lang="en-US" sz="1350" dirty="0">
                <a:solidFill>
                  <a:schemeClr val="tx1"/>
                </a:solidFill>
                <a:latin typeface="Calibri" panose="020F0502020204030204" pitchFamily="34" charset="0"/>
                <a:cs typeface="Calibri" panose="020F0502020204030204" pitchFamily="34" charset="0"/>
              </a:rPr>
              <a:t> </a:t>
            </a:r>
            <a:r>
              <a:rPr lang="en-US" sz="1350" dirty="0" err="1">
                <a:solidFill>
                  <a:schemeClr val="tx1"/>
                </a:solidFill>
                <a:latin typeface="Calibri" panose="020F0502020204030204" pitchFamily="34" charset="0"/>
                <a:cs typeface="Calibri" panose="020F0502020204030204" pitchFamily="34" charset="0"/>
              </a:rPr>
              <a:t>neko</a:t>
            </a:r>
            <a:r>
              <a:rPr lang="en-US" sz="1350" dirty="0">
                <a:solidFill>
                  <a:schemeClr val="tx1"/>
                </a:solidFill>
                <a:latin typeface="Calibri" panose="020F0502020204030204" pitchFamily="34" charset="0"/>
                <a:cs typeface="Calibri" panose="020F0502020204030204" pitchFamily="34" charset="0"/>
              </a:rPr>
              <a:t> </a:t>
            </a:r>
            <a:r>
              <a:rPr lang="en-US" sz="1350" dirty="0" err="1">
                <a:solidFill>
                  <a:schemeClr val="tx1"/>
                </a:solidFill>
                <a:latin typeface="Calibri" panose="020F0502020204030204" pitchFamily="34" charset="0"/>
                <a:cs typeface="Calibri" panose="020F0502020204030204" pitchFamily="34" charset="0"/>
              </a:rPr>
              <a:t>ima</a:t>
            </a:r>
            <a:r>
              <a:rPr lang="en-US" sz="1350" dirty="0">
                <a:solidFill>
                  <a:schemeClr val="tx1"/>
                </a:solidFill>
                <a:latin typeface="Calibri" panose="020F0502020204030204" pitchFamily="34" charset="0"/>
                <a:cs typeface="Calibri" panose="020F0502020204030204" pitchFamily="34" charset="0"/>
              </a:rPr>
              <a:t> o </a:t>
            </a:r>
            <a:r>
              <a:rPr lang="en-US" sz="1350" dirty="0" err="1">
                <a:solidFill>
                  <a:schemeClr val="tx1"/>
                </a:solidFill>
                <a:latin typeface="Calibri" panose="020F0502020204030204" pitchFamily="34" charset="0"/>
                <a:cs typeface="Calibri" panose="020F0502020204030204" pitchFamily="34" charset="0"/>
              </a:rPr>
              <a:t>drugima</a:t>
            </a:r>
            <a:r>
              <a:rPr lang="en-US" sz="1350" dirty="0">
                <a:solidFill>
                  <a:schemeClr val="tx1"/>
                </a:solidFill>
                <a:latin typeface="Calibri" panose="020F0502020204030204" pitchFamily="34" charset="0"/>
                <a:cs typeface="Calibri" panose="020F0502020204030204" pitchFamily="34" charset="0"/>
              </a:rPr>
              <a:t>. </a:t>
            </a:r>
            <a:endParaRPr sz="1350" dirty="0">
              <a:solidFill>
                <a:schemeClr val="tx1"/>
              </a:solidFill>
              <a:latin typeface="Calibri" panose="020F0502020204030204" pitchFamily="34" charset="0"/>
              <a:ea typeface="Calibri"/>
              <a:cs typeface="Calibri" panose="020F0502020204030204" pitchFamily="34" charset="0"/>
              <a:sym typeface="Calibri"/>
            </a:endParaRPr>
          </a:p>
        </p:txBody>
      </p:sp>
      <p:sp>
        <p:nvSpPr>
          <p:cNvPr id="4" name="TextBox 3">
            <a:extLst>
              <a:ext uri="{FF2B5EF4-FFF2-40B4-BE49-F238E27FC236}">
                <a16:creationId xmlns:a16="http://schemas.microsoft.com/office/drawing/2014/main" id="{E895F1EE-A2AD-5979-5A64-9C3321808E12}"/>
              </a:ext>
            </a:extLst>
          </p:cNvPr>
          <p:cNvSpPr txBox="1"/>
          <p:nvPr/>
        </p:nvSpPr>
        <p:spPr>
          <a:xfrm>
            <a:off x="53508" y="2565854"/>
            <a:ext cx="5847056" cy="715581"/>
          </a:xfrm>
          <a:prstGeom prst="rect">
            <a:avLst/>
          </a:prstGeom>
          <a:noFill/>
        </p:spPr>
        <p:txBody>
          <a:bodyPr wrap="square">
            <a:spAutoFit/>
          </a:bodyPr>
          <a:lstStyle/>
          <a:p>
            <a:pPr defTabSz="685800"/>
            <a:endParaRPr lang="bs-Latn-BA" sz="1350" dirty="0">
              <a:solidFill>
                <a:srgbClr val="4472C4"/>
              </a:solidFill>
              <a:latin typeface="Calibri" panose="020F0502020204030204" pitchFamily="34" charset="0"/>
              <a:cs typeface="Calibri" panose="020F0502020204030204" pitchFamily="34" charset="0"/>
            </a:endParaRPr>
          </a:p>
          <a:p>
            <a:pPr defTabSz="685800"/>
            <a:r>
              <a:rPr lang="bs-Latn-BA" sz="1350" b="1" dirty="0">
                <a:solidFill>
                  <a:schemeClr val="tx1"/>
                </a:solidFill>
                <a:latin typeface="Calibri" panose="020F0502020204030204" pitchFamily="34" charset="0"/>
                <a:cs typeface="Calibri" panose="020F0502020204030204" pitchFamily="34" charset="0"/>
              </a:rPr>
              <a:t>Nasilni ekstremizam</a:t>
            </a:r>
            <a:r>
              <a:rPr lang="bs-Latn-BA" sz="1350" dirty="0">
                <a:solidFill>
                  <a:schemeClr val="tx1"/>
                </a:solidFill>
                <a:latin typeface="Calibri" panose="020F0502020204030204" pitchFamily="34" charset="0"/>
                <a:cs typeface="Calibri" panose="020F0502020204030204" pitchFamily="34" charset="0"/>
              </a:rPr>
              <a:t> je p</a:t>
            </a:r>
            <a:r>
              <a:rPr lang="en-US" sz="1350" dirty="0" err="1">
                <a:solidFill>
                  <a:schemeClr val="tx1"/>
                </a:solidFill>
                <a:latin typeface="Calibri" panose="020F0502020204030204" pitchFamily="34" charset="0"/>
                <a:cs typeface="Calibri" panose="020F0502020204030204" pitchFamily="34" charset="0"/>
              </a:rPr>
              <a:t>rogresij</a:t>
            </a:r>
            <a:r>
              <a:rPr lang="bs-Latn-BA" sz="1350" dirty="0">
                <a:solidFill>
                  <a:schemeClr val="tx1"/>
                </a:solidFill>
                <a:latin typeface="Calibri" panose="020F0502020204030204" pitchFamily="34" charset="0"/>
                <a:cs typeface="Calibri" panose="020F0502020204030204" pitchFamily="34" charset="0"/>
              </a:rPr>
              <a:t>a</a:t>
            </a:r>
            <a:r>
              <a:rPr lang="en-US" sz="1350" dirty="0">
                <a:solidFill>
                  <a:schemeClr val="tx1"/>
                </a:solidFill>
                <a:latin typeface="Calibri" panose="020F0502020204030204" pitchFamily="34" charset="0"/>
                <a:cs typeface="Calibri" panose="020F0502020204030204" pitchFamily="34" charset="0"/>
              </a:rPr>
              <a:t> od </a:t>
            </a:r>
            <a:r>
              <a:rPr lang="en-US" sz="1350" dirty="0" err="1">
                <a:solidFill>
                  <a:schemeClr val="tx1"/>
                </a:solidFill>
                <a:latin typeface="Calibri" panose="020F0502020204030204" pitchFamily="34" charset="0"/>
                <a:cs typeface="Calibri" panose="020F0502020204030204" pitchFamily="34" charset="0"/>
              </a:rPr>
              <a:t>misli</a:t>
            </a:r>
            <a:r>
              <a:rPr lang="en-US" sz="1350" dirty="0">
                <a:solidFill>
                  <a:schemeClr val="tx1"/>
                </a:solidFill>
                <a:latin typeface="Calibri" panose="020F0502020204030204" pitchFamily="34" charset="0"/>
                <a:cs typeface="Calibri" panose="020F0502020204030204" pitchFamily="34" charset="0"/>
              </a:rPr>
              <a:t> do </a:t>
            </a:r>
            <a:r>
              <a:rPr lang="en-US" sz="1350" dirty="0" err="1">
                <a:solidFill>
                  <a:schemeClr val="tx1"/>
                </a:solidFill>
                <a:latin typeface="Calibri" panose="020F0502020204030204" pitchFamily="34" charset="0"/>
                <a:cs typeface="Calibri" panose="020F0502020204030204" pitchFamily="34" charset="0"/>
              </a:rPr>
              <a:t>nasilne</a:t>
            </a:r>
            <a:r>
              <a:rPr lang="en-US" sz="1350" dirty="0">
                <a:solidFill>
                  <a:schemeClr val="tx1"/>
                </a:solidFill>
                <a:latin typeface="Calibri" panose="020F0502020204030204" pitchFamily="34" charset="0"/>
                <a:cs typeface="Calibri" panose="020F0502020204030204" pitchFamily="34" charset="0"/>
              </a:rPr>
              <a:t> </a:t>
            </a:r>
            <a:r>
              <a:rPr lang="en-US" sz="1350" dirty="0" err="1">
                <a:solidFill>
                  <a:schemeClr val="tx1"/>
                </a:solidFill>
                <a:latin typeface="Calibri" panose="020F0502020204030204" pitchFamily="34" charset="0"/>
                <a:cs typeface="Calibri" panose="020F0502020204030204" pitchFamily="34" charset="0"/>
              </a:rPr>
              <a:t>akcije</a:t>
            </a:r>
            <a:r>
              <a:rPr lang="en-US" sz="1350" dirty="0">
                <a:solidFill>
                  <a:schemeClr val="tx1"/>
                </a:solidFill>
                <a:latin typeface="Calibri" panose="020F0502020204030204" pitchFamily="34" charset="0"/>
                <a:cs typeface="Calibri" panose="020F0502020204030204" pitchFamily="34" charset="0"/>
              </a:rPr>
              <a:t>, </a:t>
            </a:r>
            <a:r>
              <a:rPr lang="en-US" sz="1350" dirty="0" err="1">
                <a:solidFill>
                  <a:schemeClr val="tx1"/>
                </a:solidFill>
                <a:latin typeface="Calibri" panose="020F0502020204030204" pitchFamily="34" charset="0"/>
                <a:cs typeface="Calibri" panose="020F0502020204030204" pitchFamily="34" charset="0"/>
              </a:rPr>
              <a:t>tj</a:t>
            </a:r>
            <a:r>
              <a:rPr lang="en-US" sz="1350" dirty="0">
                <a:solidFill>
                  <a:schemeClr val="tx1"/>
                </a:solidFill>
                <a:latin typeface="Calibri" panose="020F0502020204030204" pitchFamily="34" charset="0"/>
                <a:cs typeface="Calibri" panose="020F0502020204030204" pitchFamily="34" charset="0"/>
              </a:rPr>
              <a:t>.</a:t>
            </a:r>
            <a:r>
              <a:rPr lang="bs-Latn-BA" sz="1350" dirty="0">
                <a:solidFill>
                  <a:schemeClr val="tx1"/>
                </a:solidFill>
                <a:latin typeface="Calibri" panose="020F0502020204030204" pitchFamily="34" charset="0"/>
                <a:cs typeface="Calibri" panose="020F0502020204030204" pitchFamily="34" charset="0"/>
              </a:rPr>
              <a:t> </a:t>
            </a:r>
            <a:r>
              <a:rPr lang="en-US" sz="1350" dirty="0" err="1">
                <a:solidFill>
                  <a:schemeClr val="tx1"/>
                </a:solidFill>
                <a:latin typeface="Calibri" panose="020F0502020204030204" pitchFamily="34" charset="0"/>
                <a:cs typeface="Calibri" panose="020F0502020204030204" pitchFamily="34" charset="0"/>
              </a:rPr>
              <a:t>odlučivanje</a:t>
            </a:r>
            <a:r>
              <a:rPr lang="en-US" sz="1350" dirty="0">
                <a:solidFill>
                  <a:schemeClr val="tx1"/>
                </a:solidFill>
                <a:latin typeface="Calibri" panose="020F0502020204030204" pitchFamily="34" charset="0"/>
                <a:cs typeface="Calibri" panose="020F0502020204030204" pitchFamily="34" charset="0"/>
              </a:rPr>
              <a:t> da se </a:t>
            </a:r>
            <a:r>
              <a:rPr lang="en-US" sz="1350" dirty="0" err="1">
                <a:solidFill>
                  <a:schemeClr val="tx1"/>
                </a:solidFill>
                <a:latin typeface="Calibri" panose="020F0502020204030204" pitchFamily="34" charset="0"/>
                <a:cs typeface="Calibri" panose="020F0502020204030204" pitchFamily="34" charset="0"/>
              </a:rPr>
              <a:t>nasilje</a:t>
            </a:r>
            <a:r>
              <a:rPr lang="en-US" sz="1350" dirty="0">
                <a:solidFill>
                  <a:schemeClr val="tx1"/>
                </a:solidFill>
                <a:latin typeface="Calibri" panose="020F0502020204030204" pitchFamily="34" charset="0"/>
                <a:cs typeface="Calibri" panose="020F0502020204030204" pitchFamily="34" charset="0"/>
              </a:rPr>
              <a:t> </a:t>
            </a:r>
            <a:r>
              <a:rPr lang="en-US" sz="1350" dirty="0" err="1">
                <a:solidFill>
                  <a:schemeClr val="tx1"/>
                </a:solidFill>
                <a:latin typeface="Calibri" panose="020F0502020204030204" pitchFamily="34" charset="0"/>
                <a:cs typeface="Calibri" panose="020F0502020204030204" pitchFamily="34" charset="0"/>
              </a:rPr>
              <a:t>koristi</a:t>
            </a:r>
            <a:r>
              <a:rPr lang="en-US" sz="1350" dirty="0">
                <a:solidFill>
                  <a:schemeClr val="tx1"/>
                </a:solidFill>
                <a:latin typeface="Calibri" panose="020F0502020204030204" pitchFamily="34" charset="0"/>
                <a:cs typeface="Calibri" panose="020F0502020204030204" pitchFamily="34" charset="0"/>
              </a:rPr>
              <a:t> za </a:t>
            </a:r>
            <a:r>
              <a:rPr lang="en-US" sz="1350" dirty="0" err="1">
                <a:solidFill>
                  <a:schemeClr val="tx1"/>
                </a:solidFill>
                <a:latin typeface="Calibri" panose="020F0502020204030204" pitchFamily="34" charset="0"/>
                <a:cs typeface="Calibri" panose="020F0502020204030204" pitchFamily="34" charset="0"/>
              </a:rPr>
              <a:t>postizanje</a:t>
            </a:r>
            <a:r>
              <a:rPr lang="en-US" sz="1350" dirty="0">
                <a:solidFill>
                  <a:schemeClr val="tx1"/>
                </a:solidFill>
                <a:latin typeface="Calibri" panose="020F0502020204030204" pitchFamily="34" charset="0"/>
                <a:cs typeface="Calibri" panose="020F0502020204030204" pitchFamily="34" charset="0"/>
              </a:rPr>
              <a:t> </a:t>
            </a:r>
            <a:r>
              <a:rPr lang="en-US" sz="1350" dirty="0" err="1">
                <a:solidFill>
                  <a:schemeClr val="tx1"/>
                </a:solidFill>
                <a:latin typeface="Calibri" panose="020F0502020204030204" pitchFamily="34" charset="0"/>
                <a:cs typeface="Calibri" panose="020F0502020204030204" pitchFamily="34" charset="0"/>
              </a:rPr>
              <a:t>tih</a:t>
            </a:r>
            <a:r>
              <a:rPr lang="en-US" sz="1350" dirty="0">
                <a:solidFill>
                  <a:schemeClr val="tx1"/>
                </a:solidFill>
                <a:latin typeface="Calibri" panose="020F0502020204030204" pitchFamily="34" charset="0"/>
                <a:cs typeface="Calibri" panose="020F0502020204030204" pitchFamily="34" charset="0"/>
              </a:rPr>
              <a:t> </a:t>
            </a:r>
            <a:r>
              <a:rPr lang="en-US" sz="1350" dirty="0" err="1">
                <a:solidFill>
                  <a:schemeClr val="tx1"/>
                </a:solidFill>
                <a:latin typeface="Calibri" panose="020F0502020204030204" pitchFamily="34" charset="0"/>
                <a:cs typeface="Calibri" panose="020F0502020204030204" pitchFamily="34" charset="0"/>
              </a:rPr>
              <a:t>ciljeva</a:t>
            </a:r>
            <a:r>
              <a:rPr lang="en-US" sz="1350" dirty="0">
                <a:solidFill>
                  <a:schemeClr val="tx1"/>
                </a:solidFill>
                <a:latin typeface="Calibri" panose="020F0502020204030204" pitchFamily="34" charset="0"/>
                <a:cs typeface="Calibri" panose="020F0502020204030204" pitchFamily="34" charset="0"/>
              </a:rPr>
              <a:t>.</a:t>
            </a:r>
          </a:p>
        </p:txBody>
      </p:sp>
      <p:sp>
        <p:nvSpPr>
          <p:cNvPr id="6" name="Google Shape;299;p14">
            <a:extLst>
              <a:ext uri="{FF2B5EF4-FFF2-40B4-BE49-F238E27FC236}">
                <a16:creationId xmlns:a16="http://schemas.microsoft.com/office/drawing/2014/main" id="{2C192C43-3EA4-AF26-D95D-53B3CE7325FE}"/>
              </a:ext>
            </a:extLst>
          </p:cNvPr>
          <p:cNvSpPr/>
          <p:nvPr/>
        </p:nvSpPr>
        <p:spPr>
          <a:xfrm>
            <a:off x="6053667" y="1035012"/>
            <a:ext cx="3082108" cy="3454425"/>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a:buClr>
                <a:srgbClr val="FFFFFF"/>
              </a:buClr>
              <a:buSzPts val="2400"/>
            </a:pPr>
            <a:r>
              <a:rPr lang="hu-HU" sz="1800" dirty="0">
                <a:solidFill>
                  <a:srgbClr val="FFFFFF"/>
                </a:solidFill>
                <a:latin typeface="Calibri"/>
                <a:ea typeface="Calibri"/>
                <a:cs typeface="Calibri"/>
                <a:sym typeface="Calibri"/>
              </a:rPr>
              <a:t>Mnogo je različitih grupa i ideologija u nasilnom ekstremizmu.</a:t>
            </a:r>
            <a:endParaRPr sz="1050" dirty="0"/>
          </a:p>
          <a:p>
            <a:pPr algn="ctr" defTabSz="685800">
              <a:buClr>
                <a:srgbClr val="FFFFFF"/>
              </a:buClr>
              <a:buSzPts val="2400"/>
            </a:pPr>
            <a:endParaRPr sz="1800" dirty="0">
              <a:solidFill>
                <a:srgbClr val="FFFFFF"/>
              </a:solidFill>
              <a:latin typeface="Calibri"/>
              <a:ea typeface="Calibri"/>
              <a:cs typeface="Calibri"/>
              <a:sym typeface="Calibri"/>
            </a:endParaRPr>
          </a:p>
          <a:p>
            <a:pPr algn="ctr" defTabSz="685800">
              <a:buClr>
                <a:srgbClr val="FFFFFF"/>
              </a:buClr>
              <a:buSzPts val="2400"/>
            </a:pPr>
            <a:r>
              <a:rPr lang="hu-HU" sz="1800" dirty="0">
                <a:solidFill>
                  <a:srgbClr val="FFFFFF"/>
                </a:solidFill>
                <a:latin typeface="Calibri"/>
                <a:ea typeface="Calibri"/>
                <a:cs typeface="Calibri"/>
                <a:sym typeface="Calibri"/>
              </a:rPr>
              <a:t>Ono što je zajedničko jeste </a:t>
            </a:r>
            <a:r>
              <a:rPr lang="hu-HU" sz="1800" b="1" dirty="0">
                <a:solidFill>
                  <a:srgbClr val="FF0000"/>
                </a:solidFill>
                <a:latin typeface="Calibri"/>
                <a:ea typeface="Calibri"/>
                <a:cs typeface="Calibri"/>
                <a:sym typeface="Calibri"/>
              </a:rPr>
              <a:t>opravdavanje, promocija i korištenje nasilja </a:t>
            </a:r>
            <a:r>
              <a:rPr lang="hu-HU" sz="1800" dirty="0">
                <a:solidFill>
                  <a:srgbClr val="FFFFFF"/>
                </a:solidFill>
                <a:latin typeface="Calibri"/>
                <a:ea typeface="Calibri"/>
                <a:cs typeface="Calibri"/>
                <a:sym typeface="Calibri"/>
              </a:rPr>
              <a:t>kako bi se dosegli ciljevi određene grupe.</a:t>
            </a:r>
            <a:endParaRPr sz="1050" dirty="0"/>
          </a:p>
        </p:txBody>
      </p:sp>
      <p:pic>
        <p:nvPicPr>
          <p:cNvPr id="7" name="Google Shape;300;p14">
            <a:extLst>
              <a:ext uri="{FF2B5EF4-FFF2-40B4-BE49-F238E27FC236}">
                <a16:creationId xmlns:a16="http://schemas.microsoft.com/office/drawing/2014/main" id="{D4EB30C4-5A22-C019-EB57-7CED0F7DE5E2}"/>
              </a:ext>
            </a:extLst>
          </p:cNvPr>
          <p:cNvPicPr preferRelativeResize="0"/>
          <p:nvPr/>
        </p:nvPicPr>
        <p:blipFill rotWithShape="1">
          <a:blip r:embed="rId6">
            <a:alphaModFix/>
          </a:blip>
          <a:srcRect/>
          <a:stretch/>
        </p:blipFill>
        <p:spPr>
          <a:xfrm>
            <a:off x="4713794" y="3444785"/>
            <a:ext cx="1035815" cy="994172"/>
          </a:xfrm>
          <a:prstGeom prst="rect">
            <a:avLst/>
          </a:prstGeom>
          <a:noFill/>
          <a:ln>
            <a:noFill/>
          </a:ln>
        </p:spPr>
      </p:pic>
    </p:spTree>
    <p:extLst>
      <p:ext uri="{BB962C8B-B14F-4D97-AF65-F5344CB8AC3E}">
        <p14:creationId xmlns:p14="http://schemas.microsoft.com/office/powerpoint/2010/main" val="251795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p:nvPr/>
        </p:nvSpPr>
        <p:spPr>
          <a:xfrm>
            <a:off x="-8225" y="-11050"/>
            <a:ext cx="9144000" cy="758100"/>
          </a:xfrm>
          <a:prstGeom prst="rect">
            <a:avLst/>
          </a:prstGeom>
          <a:solidFill>
            <a:srgbClr val="2D369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rgbClr val="2D3695"/>
              </a:highlight>
            </a:endParaRPr>
          </a:p>
        </p:txBody>
      </p:sp>
      <p:pic>
        <p:nvPicPr>
          <p:cNvPr id="62" name="Google Shape;62;p14"/>
          <p:cNvPicPr preferRelativeResize="0"/>
          <p:nvPr/>
        </p:nvPicPr>
        <p:blipFill>
          <a:blip r:embed="rId3">
            <a:alphaModFix/>
          </a:blip>
          <a:stretch>
            <a:fillRect/>
          </a:stretch>
        </p:blipFill>
        <p:spPr>
          <a:xfrm>
            <a:off x="0" y="4614050"/>
            <a:ext cx="9143997" cy="437568"/>
          </a:xfrm>
          <a:prstGeom prst="rect">
            <a:avLst/>
          </a:prstGeom>
          <a:noFill/>
          <a:ln>
            <a:noFill/>
          </a:ln>
        </p:spPr>
      </p:pic>
      <p:pic>
        <p:nvPicPr>
          <p:cNvPr id="63" name="Google Shape;63;p14"/>
          <p:cNvPicPr preferRelativeResize="0"/>
          <p:nvPr/>
        </p:nvPicPr>
        <p:blipFill rotWithShape="1">
          <a:blip r:embed="rId4">
            <a:alphaModFix/>
          </a:blip>
          <a:srcRect/>
          <a:stretch/>
        </p:blipFill>
        <p:spPr>
          <a:xfrm>
            <a:off x="452324" y="199538"/>
            <a:ext cx="1411251" cy="437575"/>
          </a:xfrm>
          <a:prstGeom prst="rect">
            <a:avLst/>
          </a:prstGeom>
          <a:noFill/>
          <a:ln>
            <a:noFill/>
          </a:ln>
        </p:spPr>
      </p:pic>
      <p:pic>
        <p:nvPicPr>
          <p:cNvPr id="64" name="Google Shape;64;p14"/>
          <p:cNvPicPr preferRelativeResize="0"/>
          <p:nvPr/>
        </p:nvPicPr>
        <p:blipFill rotWithShape="1">
          <a:blip r:embed="rId5">
            <a:alphaModFix/>
          </a:blip>
          <a:srcRect/>
          <a:stretch/>
        </p:blipFill>
        <p:spPr>
          <a:xfrm>
            <a:off x="8219734" y="199550"/>
            <a:ext cx="473892" cy="437573"/>
          </a:xfrm>
          <a:prstGeom prst="rect">
            <a:avLst/>
          </a:prstGeom>
          <a:noFill/>
          <a:ln>
            <a:noFill/>
          </a:ln>
        </p:spPr>
      </p:pic>
      <p:sp>
        <p:nvSpPr>
          <p:cNvPr id="2" name="TextBox 1">
            <a:extLst>
              <a:ext uri="{FF2B5EF4-FFF2-40B4-BE49-F238E27FC236}">
                <a16:creationId xmlns:a16="http://schemas.microsoft.com/office/drawing/2014/main" id="{BE162867-5F85-F13D-26A0-39D5B1302EE7}"/>
              </a:ext>
            </a:extLst>
          </p:cNvPr>
          <p:cNvSpPr txBox="1"/>
          <p:nvPr/>
        </p:nvSpPr>
        <p:spPr>
          <a:xfrm>
            <a:off x="255589" y="1035050"/>
            <a:ext cx="5033962" cy="736355"/>
          </a:xfrm>
          <a:prstGeom prst="rect">
            <a:avLst/>
          </a:prstGeom>
          <a:noFill/>
        </p:spPr>
        <p:txBody>
          <a:bodyPr wrap="square">
            <a:spAutoFit/>
          </a:bodyPr>
          <a:lstStyle/>
          <a:p>
            <a:pPr marL="0" marR="0">
              <a:lnSpc>
                <a:spcPct val="107000"/>
              </a:lnSpc>
              <a:spcBef>
                <a:spcPts val="1800"/>
              </a:spcBef>
              <a:spcAft>
                <a:spcPts val="0"/>
              </a:spcAft>
            </a:pPr>
            <a:r>
              <a:rPr lang="sr-Latn-RS" sz="2000" b="1" dirty="0">
                <a:solidFill>
                  <a:srgbClr val="C00000"/>
                </a:solidFill>
                <a:latin typeface="Calibri" panose="020F0502020204030204" pitchFamily="34" charset="0"/>
                <a:ea typeface="Calibri" panose="020F0502020204030204" pitchFamily="34" charset="0"/>
                <a:cs typeface="Calibri" panose="020F0502020204030204" pitchFamily="34" charset="0"/>
              </a:rPr>
              <a:t>Karakteristike razmišljanja u nasilnom ekstremizmu</a:t>
            </a:r>
            <a:endParaRPr lang="sr-Latn-RS" sz="1100" dirty="0">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4F5D67D0-769C-12CB-DB8D-A48EB76344A1}"/>
              </a:ext>
            </a:extLst>
          </p:cNvPr>
          <p:cNvSpPr txBox="1"/>
          <p:nvPr/>
        </p:nvSpPr>
        <p:spPr>
          <a:xfrm>
            <a:off x="-8225" y="2162195"/>
            <a:ext cx="3365105" cy="1036710"/>
          </a:xfrm>
          <a:prstGeom prst="rect">
            <a:avLst/>
          </a:prstGeom>
          <a:noFill/>
        </p:spPr>
        <p:txBody>
          <a:bodyPr wrap="square">
            <a:spAutoFit/>
          </a:bodyPr>
          <a:lstStyle/>
          <a:p>
            <a:pPr marL="285750" lvl="0" indent="-285750">
              <a:lnSpc>
                <a:spcPct val="90000"/>
              </a:lnSpc>
              <a:spcBef>
                <a:spcPts val="1000"/>
              </a:spcBef>
              <a:buSzPts val="2400"/>
              <a:buFont typeface="Arial" panose="020B0604020202020204" pitchFamily="34" charset="0"/>
              <a:buChar char="•"/>
            </a:pPr>
            <a:r>
              <a:rPr lang="hr-BA" sz="1600" dirty="0">
                <a:latin typeface="Calibri"/>
                <a:ea typeface="Calibri"/>
                <a:cs typeface="Calibri"/>
                <a:sym typeface="Calibri"/>
              </a:rPr>
              <a:t>Crno-bijelo razmišljanje</a:t>
            </a:r>
          </a:p>
          <a:p>
            <a:pPr marL="285750" lvl="0" indent="-285750">
              <a:lnSpc>
                <a:spcPct val="90000"/>
              </a:lnSpc>
              <a:spcBef>
                <a:spcPts val="1000"/>
              </a:spcBef>
              <a:buSzPts val="2400"/>
              <a:buFont typeface="Arial" panose="020B0604020202020204" pitchFamily="34" charset="0"/>
              <a:buChar char="•"/>
            </a:pPr>
            <a:r>
              <a:rPr lang="hr-BA" sz="1600" dirty="0">
                <a:latin typeface="Calibri"/>
                <a:ea typeface="Calibri"/>
                <a:cs typeface="Calibri"/>
                <a:sym typeface="Calibri"/>
              </a:rPr>
              <a:t>Osjećaj superiornosti</a:t>
            </a:r>
          </a:p>
          <a:p>
            <a:pPr marL="285750" lvl="0" indent="-285750">
              <a:lnSpc>
                <a:spcPct val="90000"/>
              </a:lnSpc>
              <a:spcBef>
                <a:spcPts val="1000"/>
              </a:spcBef>
              <a:buSzPts val="2400"/>
              <a:buFont typeface="Arial" panose="020B0604020202020204" pitchFamily="34" charset="0"/>
              <a:buChar char="•"/>
            </a:pPr>
            <a:r>
              <a:rPr lang="hr-BA" sz="1600" dirty="0">
                <a:latin typeface="Calibri"/>
                <a:ea typeface="Calibri"/>
                <a:cs typeface="Calibri"/>
                <a:sym typeface="Calibri"/>
              </a:rPr>
              <a:t>Dehumanizacija ‘neprijatelja’</a:t>
            </a:r>
          </a:p>
        </p:txBody>
      </p:sp>
      <p:pic>
        <p:nvPicPr>
          <p:cNvPr id="5122" name="Picture 2" descr="Extremism in Australia: The Mandarin series Radical Thinking">
            <a:extLst>
              <a:ext uri="{FF2B5EF4-FFF2-40B4-BE49-F238E27FC236}">
                <a16:creationId xmlns:a16="http://schemas.microsoft.com/office/drawing/2014/main" id="{DD5FF025-3078-B25E-7AB0-5345E8FC7F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1593" y="1536577"/>
            <a:ext cx="4326818" cy="288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700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p:nvPr/>
        </p:nvSpPr>
        <p:spPr>
          <a:xfrm>
            <a:off x="-8225" y="-11050"/>
            <a:ext cx="9144000" cy="758100"/>
          </a:xfrm>
          <a:prstGeom prst="rect">
            <a:avLst/>
          </a:prstGeom>
          <a:solidFill>
            <a:srgbClr val="2D369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rgbClr val="2D3695"/>
              </a:highlight>
            </a:endParaRPr>
          </a:p>
        </p:txBody>
      </p:sp>
      <p:pic>
        <p:nvPicPr>
          <p:cNvPr id="62" name="Google Shape;62;p14"/>
          <p:cNvPicPr preferRelativeResize="0"/>
          <p:nvPr/>
        </p:nvPicPr>
        <p:blipFill>
          <a:blip r:embed="rId3">
            <a:alphaModFix/>
          </a:blip>
          <a:stretch>
            <a:fillRect/>
          </a:stretch>
        </p:blipFill>
        <p:spPr>
          <a:xfrm>
            <a:off x="0" y="4614050"/>
            <a:ext cx="9143997" cy="437568"/>
          </a:xfrm>
          <a:prstGeom prst="rect">
            <a:avLst/>
          </a:prstGeom>
          <a:noFill/>
          <a:ln>
            <a:noFill/>
          </a:ln>
        </p:spPr>
      </p:pic>
      <p:pic>
        <p:nvPicPr>
          <p:cNvPr id="63" name="Google Shape;63;p14"/>
          <p:cNvPicPr preferRelativeResize="0"/>
          <p:nvPr/>
        </p:nvPicPr>
        <p:blipFill rotWithShape="1">
          <a:blip r:embed="rId4">
            <a:alphaModFix/>
          </a:blip>
          <a:srcRect/>
          <a:stretch/>
        </p:blipFill>
        <p:spPr>
          <a:xfrm>
            <a:off x="452324" y="199538"/>
            <a:ext cx="1411251" cy="437575"/>
          </a:xfrm>
          <a:prstGeom prst="rect">
            <a:avLst/>
          </a:prstGeom>
          <a:noFill/>
          <a:ln>
            <a:noFill/>
          </a:ln>
        </p:spPr>
      </p:pic>
      <p:pic>
        <p:nvPicPr>
          <p:cNvPr id="64" name="Google Shape;64;p14"/>
          <p:cNvPicPr preferRelativeResize="0"/>
          <p:nvPr/>
        </p:nvPicPr>
        <p:blipFill rotWithShape="1">
          <a:blip r:embed="rId5">
            <a:alphaModFix/>
          </a:blip>
          <a:srcRect/>
          <a:stretch/>
        </p:blipFill>
        <p:spPr>
          <a:xfrm>
            <a:off x="8219734" y="199550"/>
            <a:ext cx="473892" cy="437573"/>
          </a:xfrm>
          <a:prstGeom prst="rect">
            <a:avLst/>
          </a:prstGeom>
          <a:noFill/>
          <a:ln>
            <a:noFill/>
          </a:ln>
        </p:spPr>
      </p:pic>
      <p:sp>
        <p:nvSpPr>
          <p:cNvPr id="2" name="TextBox 1">
            <a:extLst>
              <a:ext uri="{FF2B5EF4-FFF2-40B4-BE49-F238E27FC236}">
                <a16:creationId xmlns:a16="http://schemas.microsoft.com/office/drawing/2014/main" id="{BE162867-5F85-F13D-26A0-39D5B1302EE7}"/>
              </a:ext>
            </a:extLst>
          </p:cNvPr>
          <p:cNvSpPr txBox="1"/>
          <p:nvPr/>
        </p:nvSpPr>
        <p:spPr>
          <a:xfrm>
            <a:off x="255589" y="1035050"/>
            <a:ext cx="5033962" cy="407035"/>
          </a:xfrm>
          <a:prstGeom prst="rect">
            <a:avLst/>
          </a:prstGeom>
          <a:noFill/>
        </p:spPr>
        <p:txBody>
          <a:bodyPr wrap="square">
            <a:spAutoFit/>
          </a:bodyPr>
          <a:lstStyle/>
          <a:p>
            <a:pPr marL="0" marR="0">
              <a:lnSpc>
                <a:spcPct val="107000"/>
              </a:lnSpc>
              <a:spcBef>
                <a:spcPts val="1800"/>
              </a:spcBef>
              <a:spcAft>
                <a:spcPts val="0"/>
              </a:spcAft>
            </a:pPr>
            <a:r>
              <a:rPr lang="sr-Latn-RS" sz="2000" b="1" dirty="0">
                <a:solidFill>
                  <a:srgbClr val="C00000"/>
                </a:solidFill>
                <a:latin typeface="Calibri" panose="020F0502020204030204" pitchFamily="34" charset="0"/>
                <a:ea typeface="Calibri" panose="020F0502020204030204" pitchFamily="34" charset="0"/>
                <a:cs typeface="Calibri" panose="020F0502020204030204" pitchFamily="34" charset="0"/>
              </a:rPr>
              <a:t>Crno-bijelo razmišljanje</a:t>
            </a:r>
            <a:endParaRPr lang="sr-Latn-RS" sz="1100" dirty="0">
              <a:latin typeface="Calibri" panose="020F0502020204030204" pitchFamily="34" charset="0"/>
              <a:ea typeface="Calibri" panose="020F0502020204030204" pitchFamily="34" charset="0"/>
            </a:endParaRPr>
          </a:p>
        </p:txBody>
      </p:sp>
      <p:sp>
        <p:nvSpPr>
          <p:cNvPr id="3" name="TextBox 2">
            <a:extLst>
              <a:ext uri="{FF2B5EF4-FFF2-40B4-BE49-F238E27FC236}">
                <a16:creationId xmlns:a16="http://schemas.microsoft.com/office/drawing/2014/main" id="{480B8884-64A5-E13D-5423-E2A865570736}"/>
              </a:ext>
            </a:extLst>
          </p:cNvPr>
          <p:cNvSpPr txBox="1"/>
          <p:nvPr/>
        </p:nvSpPr>
        <p:spPr>
          <a:xfrm>
            <a:off x="-157957" y="1498505"/>
            <a:ext cx="5339557" cy="2997744"/>
          </a:xfrm>
          <a:prstGeom prst="rect">
            <a:avLst/>
          </a:prstGeom>
          <a:noFill/>
        </p:spPr>
        <p:txBody>
          <a:bodyPr wrap="square">
            <a:spAutoFit/>
          </a:bodyPr>
          <a:lstStyle/>
          <a:p>
            <a:pPr marL="457200" marR="0" lvl="0" indent="-342900" algn="just" defTabSz="914400" rtl="0" eaLnBrk="1" fontAlgn="auto" latinLnBrk="0" hangingPunct="1">
              <a:lnSpc>
                <a:spcPct val="90000"/>
              </a:lnSpc>
              <a:spcBef>
                <a:spcPts val="1000"/>
              </a:spcBef>
              <a:spcAft>
                <a:spcPts val="0"/>
              </a:spcAft>
              <a:buClr>
                <a:srgbClr val="000000"/>
              </a:buClr>
              <a:buSzPts val="1800"/>
              <a:buFont typeface="Arial"/>
              <a:buChar char="•"/>
              <a:tabLst/>
              <a:defRPr/>
            </a:pP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Crno-bijelo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razmišljanje</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znači</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da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članovi</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ekstremističkih</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grupa</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koriste</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prejednostavne</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kategorije</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kako</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bi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opisali</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svijet</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stvarajući</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podjelu</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između</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nas</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i</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njih</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Oni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predstavljaju</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svoju</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grupu</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kao</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ispravnu</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i</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dobru</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druge</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kao</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neprijatelje</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i</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zle</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Ne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dopuštaju</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pitanja</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sumnje</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ili</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kritike</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koje</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bi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otvorile</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prostor</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za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raspravu</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i</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dovođenje</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u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pitanje</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njihovih</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stavova</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a:t>
            </a:r>
          </a:p>
          <a:p>
            <a:pPr marL="457200" marR="0" lvl="0" indent="-342900" algn="just" defTabSz="914400" rtl="0" eaLnBrk="1" fontAlgn="auto" latinLnBrk="0" hangingPunct="1">
              <a:lnSpc>
                <a:spcPct val="90000"/>
              </a:lnSpc>
              <a:spcBef>
                <a:spcPts val="1000"/>
              </a:spcBef>
              <a:spcAft>
                <a:spcPts val="0"/>
              </a:spcAft>
              <a:buClr>
                <a:srgbClr val="000000"/>
              </a:buClr>
              <a:buSzPts val="1800"/>
              <a:buFont typeface="Arial"/>
              <a:buChar char="•"/>
              <a:tabLst/>
              <a:defRPr/>
            </a:pP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Crno-bijelo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razmišljanje</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znači</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razmišljati</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u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izrazito</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pojednostavljenim</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terminima</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u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jednostavnim</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kategorijama</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kao</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što</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su</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ispravno</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ili</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pogrešno</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bez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ikakve</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nijanse</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ili</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kompleksnosti</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a:t>
            </a:r>
          </a:p>
          <a:p>
            <a:pPr marL="457200" marR="0" lvl="0" indent="-342900" algn="just" defTabSz="914400" rtl="0" eaLnBrk="1" fontAlgn="auto" latinLnBrk="0" hangingPunct="1">
              <a:lnSpc>
                <a:spcPct val="90000"/>
              </a:lnSpc>
              <a:spcBef>
                <a:spcPts val="1000"/>
              </a:spcBef>
              <a:spcAft>
                <a:spcPts val="0"/>
              </a:spcAft>
              <a:buClr>
                <a:srgbClr val="000000"/>
              </a:buClr>
              <a:buSzPts val="1800"/>
              <a:buFont typeface="Arial"/>
              <a:buChar char="•"/>
              <a:tabLst/>
              <a:defRPr/>
            </a:pP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Suprotnost</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crno-bijelog</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razmišljanja</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je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nijansa</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kompleksnost</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i</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kritičko</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razmišljanje</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endParaRPr kumimoji="0" lang="hr-BA"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endParaRPr>
          </a:p>
          <a:p>
            <a:pPr marL="457200" marR="0" lvl="0" indent="-342900" algn="just" defTabSz="914400" rtl="0" eaLnBrk="1" fontAlgn="auto" latinLnBrk="0" hangingPunct="1">
              <a:lnSpc>
                <a:spcPct val="90000"/>
              </a:lnSpc>
              <a:spcBef>
                <a:spcPts val="1000"/>
              </a:spcBef>
              <a:spcAft>
                <a:spcPts val="0"/>
              </a:spcAft>
              <a:buClr>
                <a:srgbClr val="000000"/>
              </a:buClr>
              <a:buSzPts val="1800"/>
              <a:buFont typeface="Arial"/>
              <a:buChar char="•"/>
              <a:tabLst/>
              <a:defRPr/>
            </a:pP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Možemo</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donositi</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loše</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odluke</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temeljene</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na</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iskrivljenom</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 </a:t>
            </a:r>
            <a:r>
              <a:rPr kumimoji="0" lang="en-US" b="0" i="0" u="none" strike="noStrike" kern="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sym typeface="Calibri"/>
              </a:rPr>
              <a:t>mišljenju</a:t>
            </a:r>
            <a:r>
              <a:rPr kumimoji="0" lang="en-US"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Calibri"/>
              </a:rPr>
              <a:t>.</a:t>
            </a:r>
          </a:p>
        </p:txBody>
      </p:sp>
      <p:pic>
        <p:nvPicPr>
          <p:cNvPr id="8194" name="Picture 2" descr="Let's Talk: What Is Black-and-White Thinking?">
            <a:extLst>
              <a:ext uri="{FF2B5EF4-FFF2-40B4-BE49-F238E27FC236}">
                <a16:creationId xmlns:a16="http://schemas.microsoft.com/office/drawing/2014/main" id="{58D8C6E7-BE9F-1796-4C80-91C3A2A928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8664" y="1559886"/>
            <a:ext cx="3729598" cy="2778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10467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1346</Words>
  <Application>Microsoft Office PowerPoint</Application>
  <PresentationFormat>On-screen Show (16:9)</PresentationFormat>
  <Paragraphs>71</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Geomanist Light</vt:lpstr>
      <vt:lpstr>Geomanist Medium</vt:lpstr>
      <vt:lpstr>Söhne</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Lejla Softic</dc:creator>
  <cp:lastModifiedBy>Lejla Softic</cp:lastModifiedBy>
  <cp:revision>3</cp:revision>
  <dcterms:modified xsi:type="dcterms:W3CDTF">2024-07-09T09:30:46Z</dcterms:modified>
</cp:coreProperties>
</file>