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media1.mp4" ContentType="video/unknown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/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92" name="Body Level One…"/>
          <p:cNvSpPr txBox="1"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/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 fontScale="100000" lnSpcReduction="0"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video" Target="../media/media1.mp4"/><Relationship Id="rId6" Type="http://schemas.microsoft.com/office/2007/relationships/media" Target="../media/media1.mp4"/><Relationship Id="rId7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jpeg"/><Relationship Id="rId6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jpe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1;p14"/>
          <p:cNvSpPr/>
          <p:nvPr/>
        </p:nvSpPr>
        <p:spPr>
          <a:xfrm>
            <a:off x="-8225" y="-11050"/>
            <a:ext cx="9144001" cy="758100"/>
          </a:xfrm>
          <a:prstGeom prst="rect">
            <a:avLst/>
          </a:prstGeom>
          <a:solidFill>
            <a:srgbClr val="2D3695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45719" rIns="45719" anchor="ctr"/>
          <a:lstStyle/>
          <a:p>
            <a:pPr algn="ctr"/>
          </a:p>
        </p:txBody>
      </p:sp>
      <p:pic>
        <p:nvPicPr>
          <p:cNvPr id="110" name="Google Shape;62;p14" descr="Google Shape;62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14050"/>
            <a:ext cx="9143997" cy="437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Google Shape;63;p14" descr="Google Shape;63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323" y="199538"/>
            <a:ext cx="1411252" cy="437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Google Shape;64;p14" descr="Google Shape;64;p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19733" y="199550"/>
            <a:ext cx="473893" cy="43757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Predavač: Branko Petrović"/>
          <p:cNvSpPr txBox="1"/>
          <p:nvPr/>
        </p:nvSpPr>
        <p:spPr>
          <a:xfrm>
            <a:off x="191777" y="932457"/>
            <a:ext cx="3866614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Predavač: Branko Petrović</a:t>
            </a:r>
          </a:p>
        </p:txBody>
      </p:sp>
      <p:sp>
        <p:nvSpPr>
          <p:cNvPr id="114" name="OSINT edukacija…"/>
          <p:cNvSpPr txBox="1"/>
          <p:nvPr/>
        </p:nvSpPr>
        <p:spPr>
          <a:xfrm>
            <a:off x="1541816" y="2141588"/>
            <a:ext cx="6043918" cy="12413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800"/>
            </a:pPr>
            <a:r>
              <a:t>OSINT edukacija </a:t>
            </a:r>
          </a:p>
          <a:p>
            <a:pPr/>
          </a:p>
          <a:p>
            <a:pPr/>
          </a:p>
          <a:p>
            <a:pPr/>
            <a:r>
              <a:t>Jul,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54;p13" descr="Google Shape;5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14050"/>
            <a:ext cx="9143997" cy="437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Google Shape;55;p13" descr="Google Shape;55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323" y="199538"/>
            <a:ext cx="1411252" cy="437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Google Shape;56;p13" descr="Google Shape;56;p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69701" y="199550"/>
            <a:ext cx="523925" cy="48377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extBox 1"/>
          <p:cNvSpPr txBox="1"/>
          <p:nvPr/>
        </p:nvSpPr>
        <p:spPr>
          <a:xfrm>
            <a:off x="2114743" y="726889"/>
            <a:ext cx="7121126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World Imagery Wayback - https://livingatlas.arcgis.com/wayback</a:t>
            </a:r>
          </a:p>
        </p:txBody>
      </p:sp>
      <p:pic>
        <p:nvPicPr>
          <p:cNvPr id="201" name="Picture 3" descr="Picture 3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655309" y="1174242"/>
            <a:ext cx="5833382" cy="3281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1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0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0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54;p13" descr="Google Shape;5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14050"/>
            <a:ext cx="9143997" cy="437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Google Shape;55;p13" descr="Google Shape;55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323" y="199538"/>
            <a:ext cx="1411252" cy="437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Google Shape;56;p13" descr="Google Shape;56;p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69701" y="199550"/>
            <a:ext cx="523925" cy="483775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extBox 1"/>
          <p:cNvSpPr txBox="1"/>
          <p:nvPr/>
        </p:nvSpPr>
        <p:spPr>
          <a:xfrm>
            <a:off x="554581" y="938557"/>
            <a:ext cx="64101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093C92"/>
                </a:solidFill>
                <a:latin typeface="Geomanist Light"/>
                <a:ea typeface="Geomanist Light"/>
                <a:cs typeface="Geomanist Light"/>
                <a:sym typeface="Geomanist Light"/>
              </a:defRPr>
            </a:lvl1pPr>
          </a:lstStyle>
          <a:p>
            <a:pPr/>
            <a:r>
              <a:t>Open Source Intelligence Techniques</a:t>
            </a:r>
          </a:p>
        </p:txBody>
      </p:sp>
      <p:sp>
        <p:nvSpPr>
          <p:cNvPr id="120" name="TextBox 2"/>
          <p:cNvSpPr txBox="1"/>
          <p:nvPr/>
        </p:nvSpPr>
        <p:spPr>
          <a:xfrm>
            <a:off x="523584" y="1912988"/>
            <a:ext cx="7820446" cy="13175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500"/>
            </a:pPr>
            <a:r>
              <a:t>Šta je OSINT</a:t>
            </a:r>
          </a:p>
          <a:p>
            <a:pPr/>
          </a:p>
          <a:p>
            <a:pPr/>
            <a:r>
              <a:t>Engl. Open Source Intelligence Techniques ili u prevodu Tehnike obavještajnih podataka iz otvorenih izvora, predstavlja sakupljanje i analizu informacija iz otvorenih izvora. U ovom slučaju naši otvoreni izvori se nalaze na webu, tj. Internetu. U prezentaciji će se istaći najkorisniji i najupotrebljiviji alati iz ove oblasti koji pokrivaju oblast rada učesnika.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54;p13" descr="Google Shape;5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14050"/>
            <a:ext cx="9143997" cy="437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Google Shape;55;p13" descr="Google Shape;55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323" y="199538"/>
            <a:ext cx="1411252" cy="437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56;p13" descr="Google Shape;56;p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69701" y="199550"/>
            <a:ext cx="523925" cy="48377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xtBox 1"/>
          <p:cNvSpPr txBox="1"/>
          <p:nvPr/>
        </p:nvSpPr>
        <p:spPr>
          <a:xfrm>
            <a:off x="554581" y="938557"/>
            <a:ext cx="64101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093C92"/>
                </a:solidFill>
                <a:latin typeface="Geomanist Light"/>
                <a:ea typeface="Geomanist Light"/>
                <a:cs typeface="Geomanist Light"/>
                <a:sym typeface="Geomanist Light"/>
              </a:defRPr>
            </a:lvl1pPr>
          </a:lstStyle>
          <a:p>
            <a:pPr/>
            <a:r>
              <a:t>Alati za domene</a:t>
            </a:r>
          </a:p>
        </p:txBody>
      </p:sp>
      <p:sp>
        <p:nvSpPr>
          <p:cNvPr id="126" name="CENTRALOPS…"/>
          <p:cNvSpPr txBox="1"/>
          <p:nvPr/>
        </p:nvSpPr>
        <p:spPr>
          <a:xfrm>
            <a:off x="525454" y="1864841"/>
            <a:ext cx="3961018" cy="19144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CENTRALOPS</a:t>
            </a:r>
          </a:p>
          <a:p>
            <a:pPr/>
            <a:r>
              <a:t>https://centralops.net/co/ </a:t>
            </a:r>
          </a:p>
          <a:p>
            <a:pPr/>
            <a:r>
              <a:t>Centralops je jedan od najmoćnijih open source alata za pretragu slijedećih podataka: - IP adrese - Provjera domene - Provjera emaila - Auto whois itd. </a:t>
            </a:r>
            <a:br/>
            <a:r>
              <a:t>Najvažnija uloga alata Centralops je provjera IP adrese, gdje dobijamo naziv provajdera koji trenutno raspolaže IP adresom</a:t>
            </a:r>
          </a:p>
        </p:txBody>
      </p:sp>
      <p:sp>
        <p:nvSpPr>
          <p:cNvPr id="127" name="OSTALI ALATI…"/>
          <p:cNvSpPr txBox="1"/>
          <p:nvPr/>
        </p:nvSpPr>
        <p:spPr>
          <a:xfrm>
            <a:off x="5064793" y="1763241"/>
            <a:ext cx="3973718" cy="19144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chemeClr val="accent2">
                    <a:lumOff val="-2588"/>
                  </a:schemeClr>
                </a:solidFill>
                <a:uFill>
                  <a:solidFill>
                    <a:srgbClr val="0000FF"/>
                  </a:solidFill>
                </a:uFill>
              </a:defRPr>
            </a:pPr>
            <a:r>
              <a:t>OSTALI ALATI</a:t>
            </a:r>
          </a:p>
          <a:p>
            <a:pPr/>
            <a:r>
              <a:t>https://www.whois.net </a:t>
            </a:r>
          </a:p>
          <a:p>
            <a:pPr/>
            <a:r>
              <a:t>https://www.iplocation.net </a:t>
            </a:r>
          </a:p>
          <a:p>
            <a:pPr/>
            <a:r>
              <a:t>https://www.ipfingerprints.com </a:t>
            </a:r>
          </a:p>
          <a:p>
            <a:pPr/>
            <a:r>
              <a:t>https://ipinfo.info/html/ip_checker.php </a:t>
            </a:r>
          </a:p>
          <a:p>
            <a:pPr/>
            <a:r>
              <a:t>https://www.ultratools.com/tools/ipWhoisLookup https://viewdns.info </a:t>
            </a:r>
          </a:p>
          <a:p>
            <a:pPr/>
            <a:r>
              <a:t>https://www.ip2location.com </a:t>
            </a:r>
          </a:p>
          <a:p>
            <a:pPr/>
            <a:r>
              <a:t>https://proxychecker.io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54;p13" descr="Google Shape;5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14050"/>
            <a:ext cx="9143997" cy="437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Google Shape;55;p13" descr="Google Shape;55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323" y="199538"/>
            <a:ext cx="1411252" cy="437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Google Shape;56;p13" descr="Google Shape;56;p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69701" y="199550"/>
            <a:ext cx="523925" cy="48377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1"/>
          <p:cNvSpPr txBox="1"/>
          <p:nvPr/>
        </p:nvSpPr>
        <p:spPr>
          <a:xfrm>
            <a:off x="1959760" y="530532"/>
            <a:ext cx="7121126" cy="846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ts val="6400"/>
              </a:lnSpc>
              <a:defRPr sz="3600">
                <a:solidFill>
                  <a:srgbClr val="FCCA55"/>
                </a:solidFill>
                <a:latin typeface="Muli"/>
                <a:ea typeface="Muli"/>
                <a:cs typeface="Muli"/>
                <a:sym typeface="Muli"/>
              </a:defRPr>
            </a:pPr>
            <a:r>
              <a:t>Who</a:t>
            </a:r>
            <a:r>
              <a:rPr>
                <a:solidFill>
                  <a:srgbClr val="F58A3D"/>
                </a:solidFill>
              </a:rPr>
              <a:t>Is</a:t>
            </a:r>
            <a:r>
              <a:rPr>
                <a:solidFill>
                  <a:srgbClr val="FFDE59"/>
                </a:solidFill>
              </a:rPr>
              <a:t> </a:t>
            </a:r>
            <a:r>
              <a:rPr>
                <a:solidFill>
                  <a:srgbClr val="009CFF"/>
                </a:solidFill>
              </a:rPr>
              <a:t>- Identity for everyone  </a:t>
            </a:r>
          </a:p>
        </p:txBody>
      </p:sp>
      <p:sp>
        <p:nvSpPr>
          <p:cNvPr id="133" name="Whois pretragom možete saznati sledeće informacije:…"/>
          <p:cNvSpPr txBox="1"/>
          <p:nvPr/>
        </p:nvSpPr>
        <p:spPr>
          <a:xfrm>
            <a:off x="473793" y="1841959"/>
            <a:ext cx="7121126" cy="17112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/>
            <a:r>
              <a:t>Whois pretragom možete saznati sledeće informacije:</a:t>
            </a:r>
          </a:p>
          <a:p>
            <a:pPr lvl="1"/>
            <a:r>
              <a:t>1. Registrant: Informacije o vlasniku domena (koje mogu uključivati ime, adresu, email i telefonski broj);</a:t>
            </a:r>
          </a:p>
          <a:p>
            <a:pPr lvl="1"/>
            <a:r>
              <a:t>2. Registrar: Kompanija kod koje je domen registrovan;</a:t>
            </a:r>
          </a:p>
          <a:p>
            <a:pPr lvl="1"/>
            <a:r>
              <a:t>3. Datum registracije: Kada je domen prvi put registrovan;</a:t>
            </a:r>
          </a:p>
          <a:p>
            <a:pPr lvl="1"/>
            <a:r>
              <a:t>4. Datum isteka: Kada će registracija domena isteći;</a:t>
            </a:r>
          </a:p>
          <a:p>
            <a:pPr lvl="1"/>
            <a:r>
              <a:t>5. Status domena: Trenutni status domena (npr. aktivan, zaključan, isteklao);</a:t>
            </a:r>
          </a:p>
          <a:p>
            <a:pPr/>
            <a:r>
              <a:t>6. DNS poslužitelji: DNS serveri koji su povezani sa domenom;</a:t>
            </a:r>
          </a:p>
        </p:txBody>
      </p:sp>
      <p:sp>
        <p:nvSpPr>
          <p:cNvPr id="134" name="Freeform 4"/>
          <p:cNvSpPr/>
          <p:nvPr/>
        </p:nvSpPr>
        <p:spPr>
          <a:xfrm>
            <a:off x="307269" y="579766"/>
            <a:ext cx="1411252" cy="100720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54;p13" descr="Google Shape;5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14050"/>
            <a:ext cx="9143997" cy="437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Google Shape;55;p13" descr="Google Shape;55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323" y="199538"/>
            <a:ext cx="1411252" cy="437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Google Shape;56;p13" descr="Google Shape;56;p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69701" y="199550"/>
            <a:ext cx="523925" cy="483775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xtBox 1"/>
          <p:cNvSpPr txBox="1"/>
          <p:nvPr/>
        </p:nvSpPr>
        <p:spPr>
          <a:xfrm>
            <a:off x="2094079" y="941812"/>
            <a:ext cx="7121125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Hosting Checker</a:t>
            </a:r>
            <a:r>
              <a:rPr>
                <a:solidFill>
                  <a:srgbClr val="38B6FF"/>
                </a:solidFill>
              </a:rPr>
              <a:t> </a:t>
            </a:r>
            <a:r>
              <a:rPr>
                <a:latin typeface="Muli Light"/>
                <a:ea typeface="Muli Light"/>
                <a:cs typeface="Muli Light"/>
                <a:sym typeface="Muli Light"/>
              </a:rPr>
              <a:t>- Alat za provjeru ko hostuje domen</a:t>
            </a:r>
          </a:p>
        </p:txBody>
      </p:sp>
      <p:sp>
        <p:nvSpPr>
          <p:cNvPr id="140" name="iplocation.net - Whats IP address and Geolocation"/>
          <p:cNvSpPr txBox="1"/>
          <p:nvPr/>
        </p:nvSpPr>
        <p:spPr>
          <a:xfrm>
            <a:off x="2798539" y="1986610"/>
            <a:ext cx="7121126" cy="3073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/>
            <a:r>
              <a:t>iplocation.net </a:t>
            </a:r>
            <a:r>
              <a:rPr>
                <a:latin typeface="Muli"/>
                <a:ea typeface="Muli"/>
                <a:cs typeface="Muli"/>
                <a:sym typeface="Muli"/>
              </a:rPr>
              <a:t>- Whats IP address and Geolocation</a:t>
            </a:r>
          </a:p>
        </p:txBody>
      </p:sp>
      <p:sp>
        <p:nvSpPr>
          <p:cNvPr id="141" name="Freeform 3"/>
          <p:cNvSpPr/>
          <p:nvPr/>
        </p:nvSpPr>
        <p:spPr>
          <a:xfrm>
            <a:off x="238549" y="734048"/>
            <a:ext cx="1838801" cy="72975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Freeform 4"/>
          <p:cNvSpPr/>
          <p:nvPr/>
        </p:nvSpPr>
        <p:spPr>
          <a:xfrm>
            <a:off x="454489" y="1751191"/>
            <a:ext cx="2145027" cy="90827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DNS Lookup"/>
          <p:cNvSpPr txBox="1"/>
          <p:nvPr/>
        </p:nvSpPr>
        <p:spPr>
          <a:xfrm>
            <a:off x="5098515" y="2796981"/>
            <a:ext cx="1112253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DNS Lookup</a:t>
            </a:r>
          </a:p>
        </p:txBody>
      </p:sp>
      <p:sp>
        <p:nvSpPr>
          <p:cNvPr id="144" name="Search a Person"/>
          <p:cNvSpPr txBox="1"/>
          <p:nvPr/>
        </p:nvSpPr>
        <p:spPr>
          <a:xfrm>
            <a:off x="5527441" y="3296888"/>
            <a:ext cx="1428525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Search a Person</a:t>
            </a:r>
          </a:p>
        </p:txBody>
      </p:sp>
      <p:sp>
        <p:nvSpPr>
          <p:cNvPr id="145" name="Inspect a suspicious links"/>
          <p:cNvSpPr txBox="1"/>
          <p:nvPr/>
        </p:nvSpPr>
        <p:spPr>
          <a:xfrm>
            <a:off x="3213027" y="3773538"/>
            <a:ext cx="2110295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Inspect a suspicious links</a:t>
            </a:r>
          </a:p>
        </p:txBody>
      </p:sp>
      <p:sp>
        <p:nvSpPr>
          <p:cNvPr id="146" name="Data breach check"/>
          <p:cNvSpPr txBox="1"/>
          <p:nvPr/>
        </p:nvSpPr>
        <p:spPr>
          <a:xfrm>
            <a:off x="433653" y="3773538"/>
            <a:ext cx="1586618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Data breach check</a:t>
            </a:r>
          </a:p>
        </p:txBody>
      </p:sp>
      <p:sp>
        <p:nvSpPr>
          <p:cNvPr id="147" name="Line"/>
          <p:cNvSpPr/>
          <p:nvPr/>
        </p:nvSpPr>
        <p:spPr>
          <a:xfrm>
            <a:off x="1385341" y="2698006"/>
            <a:ext cx="3512049" cy="242757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48" name="Line"/>
          <p:cNvSpPr/>
          <p:nvPr/>
        </p:nvSpPr>
        <p:spPr>
          <a:xfrm>
            <a:off x="1389565" y="2691703"/>
            <a:ext cx="3950236" cy="753547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49" name="Line"/>
          <p:cNvSpPr/>
          <p:nvPr/>
        </p:nvSpPr>
        <p:spPr>
          <a:xfrm>
            <a:off x="1378985" y="2693336"/>
            <a:ext cx="2711128" cy="103127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50" name="Line"/>
          <p:cNvSpPr/>
          <p:nvPr/>
        </p:nvSpPr>
        <p:spPr>
          <a:xfrm flipH="1">
            <a:off x="1044872" y="2698490"/>
            <a:ext cx="333426" cy="103883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54;p13" descr="Google Shape;5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14050"/>
            <a:ext cx="9143997" cy="437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Google Shape;55;p13" descr="Google Shape;55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323" y="199538"/>
            <a:ext cx="1411252" cy="437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Google Shape;56;p13" descr="Google Shape;56;p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69701" y="199550"/>
            <a:ext cx="523925" cy="483775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extBox 1"/>
          <p:cNvSpPr txBox="1"/>
          <p:nvPr/>
        </p:nvSpPr>
        <p:spPr>
          <a:xfrm>
            <a:off x="2982648" y="979912"/>
            <a:ext cx="7121126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Epieos - The ultimate OSINT Tool</a:t>
            </a:r>
          </a:p>
        </p:txBody>
      </p:sp>
      <p:sp>
        <p:nvSpPr>
          <p:cNvPr id="156" name="Search for phone numbers"/>
          <p:cNvSpPr txBox="1"/>
          <p:nvPr/>
        </p:nvSpPr>
        <p:spPr>
          <a:xfrm>
            <a:off x="5546905" y="1896811"/>
            <a:ext cx="7121126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/>
            <a:r>
              <a:t>Search for phone numbers</a:t>
            </a:r>
          </a:p>
        </p:txBody>
      </p:sp>
      <p:sp>
        <p:nvSpPr>
          <p:cNvPr id="157" name="Search for emails"/>
          <p:cNvSpPr txBox="1"/>
          <p:nvPr/>
        </p:nvSpPr>
        <p:spPr>
          <a:xfrm>
            <a:off x="2411455" y="3296888"/>
            <a:ext cx="1487560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Search for emails</a:t>
            </a:r>
          </a:p>
        </p:txBody>
      </p:sp>
      <p:sp>
        <p:nvSpPr>
          <p:cNvPr id="158" name="Line"/>
          <p:cNvSpPr/>
          <p:nvPr/>
        </p:nvSpPr>
        <p:spPr>
          <a:xfrm>
            <a:off x="1624330" y="1715236"/>
            <a:ext cx="3854973" cy="42310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59" name="Line"/>
          <p:cNvSpPr/>
          <p:nvPr/>
        </p:nvSpPr>
        <p:spPr>
          <a:xfrm>
            <a:off x="1630241" y="1712946"/>
            <a:ext cx="648185" cy="1872767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60" name="Freeform 3"/>
          <p:cNvSpPr/>
          <p:nvPr/>
        </p:nvSpPr>
        <p:spPr>
          <a:xfrm>
            <a:off x="532142" y="669656"/>
            <a:ext cx="2110294" cy="99741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Freeform 7"/>
          <p:cNvSpPr/>
          <p:nvPr/>
        </p:nvSpPr>
        <p:spPr>
          <a:xfrm>
            <a:off x="2649619" y="2221174"/>
            <a:ext cx="6321984" cy="87904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Freeform 6"/>
          <p:cNvSpPr/>
          <p:nvPr/>
        </p:nvSpPr>
        <p:spPr>
          <a:xfrm>
            <a:off x="476855" y="3653291"/>
            <a:ext cx="6321984" cy="8931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54;p13" descr="Google Shape;5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14050"/>
            <a:ext cx="9143997" cy="437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Google Shape;55;p13" descr="Google Shape;55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323" y="199538"/>
            <a:ext cx="1411252" cy="437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Google Shape;56;p13" descr="Google Shape;56;p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69701" y="199550"/>
            <a:ext cx="523925" cy="48377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OCRadar - Cyber Threat Intelligence tool where you can search for:"/>
          <p:cNvSpPr txBox="1"/>
          <p:nvPr/>
        </p:nvSpPr>
        <p:spPr>
          <a:xfrm>
            <a:off x="2681140" y="1013658"/>
            <a:ext cx="7121127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/>
            <a:r>
              <a:t>SOCRadar - Cyber Threat Intelligence tool where you can search for: </a:t>
            </a:r>
          </a:p>
        </p:txBody>
      </p:sp>
      <p:sp>
        <p:nvSpPr>
          <p:cNvPr id="168" name="IP addresses"/>
          <p:cNvSpPr txBox="1"/>
          <p:nvPr/>
        </p:nvSpPr>
        <p:spPr>
          <a:xfrm>
            <a:off x="5212169" y="1638572"/>
            <a:ext cx="1138646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IP addresses</a:t>
            </a:r>
          </a:p>
        </p:txBody>
      </p:sp>
      <p:sp>
        <p:nvSpPr>
          <p:cNvPr id="169" name="URLs"/>
          <p:cNvSpPr txBox="1"/>
          <p:nvPr/>
        </p:nvSpPr>
        <p:spPr>
          <a:xfrm>
            <a:off x="5372810" y="2119017"/>
            <a:ext cx="548727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URLs</a:t>
            </a:r>
          </a:p>
        </p:txBody>
      </p:sp>
      <p:sp>
        <p:nvSpPr>
          <p:cNvPr id="170" name="Email addresses"/>
          <p:cNvSpPr txBox="1"/>
          <p:nvPr/>
        </p:nvSpPr>
        <p:spPr>
          <a:xfrm>
            <a:off x="3099373" y="3814867"/>
            <a:ext cx="1418454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Email addresses</a:t>
            </a:r>
          </a:p>
        </p:txBody>
      </p:sp>
      <p:sp>
        <p:nvSpPr>
          <p:cNvPr id="171" name="Hashes"/>
          <p:cNvSpPr txBox="1"/>
          <p:nvPr/>
        </p:nvSpPr>
        <p:spPr>
          <a:xfrm>
            <a:off x="681626" y="3360250"/>
            <a:ext cx="706994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Hashes</a:t>
            </a:r>
          </a:p>
        </p:txBody>
      </p:sp>
      <p:sp>
        <p:nvSpPr>
          <p:cNvPr id="172" name="Line"/>
          <p:cNvSpPr/>
          <p:nvPr/>
        </p:nvSpPr>
        <p:spPr>
          <a:xfrm>
            <a:off x="1452016" y="1645505"/>
            <a:ext cx="3650404" cy="15579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73" name="Line"/>
          <p:cNvSpPr/>
          <p:nvPr/>
        </p:nvSpPr>
        <p:spPr>
          <a:xfrm>
            <a:off x="1450540" y="1645348"/>
            <a:ext cx="3890779" cy="63729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74" name="Line"/>
          <p:cNvSpPr/>
          <p:nvPr/>
        </p:nvSpPr>
        <p:spPr>
          <a:xfrm>
            <a:off x="1442997" y="1649464"/>
            <a:ext cx="2430544" cy="211743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75" name="Line"/>
          <p:cNvSpPr/>
          <p:nvPr/>
        </p:nvSpPr>
        <p:spPr>
          <a:xfrm flipH="1">
            <a:off x="1017025" y="1643286"/>
            <a:ext cx="432281" cy="174392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76" name="Freeform 3"/>
          <p:cNvSpPr/>
          <p:nvPr/>
        </p:nvSpPr>
        <p:spPr>
          <a:xfrm>
            <a:off x="382164" y="649067"/>
            <a:ext cx="2145026" cy="101800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Domains"/>
          <p:cNvSpPr txBox="1"/>
          <p:nvPr/>
        </p:nvSpPr>
        <p:spPr>
          <a:xfrm>
            <a:off x="4935492" y="2974945"/>
            <a:ext cx="805704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Domains</a:t>
            </a:r>
          </a:p>
        </p:txBody>
      </p:sp>
      <p:sp>
        <p:nvSpPr>
          <p:cNvPr id="178" name="Line"/>
          <p:cNvSpPr/>
          <p:nvPr/>
        </p:nvSpPr>
        <p:spPr>
          <a:xfrm>
            <a:off x="1441907" y="1651298"/>
            <a:ext cx="3460884" cy="148527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70;p15" descr="Google Shape;70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14050"/>
            <a:ext cx="9143997" cy="437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Google Shape;71;p15" descr="Google Shape;71;p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323" y="199538"/>
            <a:ext cx="1411252" cy="437575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Archive.org…"/>
          <p:cNvSpPr txBox="1"/>
          <p:nvPr/>
        </p:nvSpPr>
        <p:spPr>
          <a:xfrm>
            <a:off x="378990" y="1815191"/>
            <a:ext cx="1892906" cy="4920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Archive.org</a:t>
            </a:r>
          </a:p>
          <a:p>
            <a:pPr/>
            <a:r>
              <a:t>https://web.archive.org</a:t>
            </a:r>
          </a:p>
        </p:txBody>
      </p:sp>
      <p:sp>
        <p:nvSpPr>
          <p:cNvPr id="183" name="Alati za istoriju web-a"/>
          <p:cNvSpPr txBox="1"/>
          <p:nvPr/>
        </p:nvSpPr>
        <p:spPr>
          <a:xfrm>
            <a:off x="595830" y="774260"/>
            <a:ext cx="5510305" cy="4862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Alati za istoriju web-a</a:t>
            </a:r>
          </a:p>
        </p:txBody>
      </p:sp>
      <p:sp>
        <p:nvSpPr>
          <p:cNvPr id="184" name="Freeform 3"/>
          <p:cNvSpPr/>
          <p:nvPr/>
        </p:nvSpPr>
        <p:spPr>
          <a:xfrm>
            <a:off x="2533994" y="1315146"/>
            <a:ext cx="7198942" cy="327881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85" name="Google Shape;55;p13" descr="Google Shape;55;p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2323" y="199538"/>
            <a:ext cx="1411252" cy="437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Google Shape;56;p13" descr="Google Shape;56;p1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59369" y="176527"/>
            <a:ext cx="523925" cy="483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Archive today…"/>
          <p:cNvSpPr txBox="1"/>
          <p:nvPr/>
        </p:nvSpPr>
        <p:spPr>
          <a:xfrm>
            <a:off x="358326" y="2582969"/>
            <a:ext cx="2120104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Archive today</a:t>
            </a:r>
          </a:p>
          <a:p>
            <a:pPr/>
            <a:r>
              <a:t>https://www.archive.today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54;p13" descr="Google Shape;5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14050"/>
            <a:ext cx="9143997" cy="437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Google Shape;55;p13" descr="Google Shape;55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323" y="199538"/>
            <a:ext cx="1411252" cy="437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Google Shape;56;p13" descr="Google Shape;56;p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69701" y="199550"/>
            <a:ext cx="523925" cy="48377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Box 1"/>
          <p:cNvSpPr txBox="1"/>
          <p:nvPr/>
        </p:nvSpPr>
        <p:spPr>
          <a:xfrm>
            <a:off x="2114743" y="726889"/>
            <a:ext cx="7121126" cy="2888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Exif data - important data about photos</a:t>
            </a:r>
          </a:p>
        </p:txBody>
      </p:sp>
      <p:sp>
        <p:nvSpPr>
          <p:cNvPr id="193" name="Freeform 3"/>
          <p:cNvSpPr/>
          <p:nvPr/>
        </p:nvSpPr>
        <p:spPr>
          <a:xfrm>
            <a:off x="365780" y="776309"/>
            <a:ext cx="1584339" cy="78925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4" name="Freeform 4"/>
          <p:cNvSpPr/>
          <p:nvPr/>
        </p:nvSpPr>
        <p:spPr>
          <a:xfrm>
            <a:off x="2325409" y="1162353"/>
            <a:ext cx="2790210" cy="330505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5" name="Freeform 5"/>
          <p:cNvSpPr/>
          <p:nvPr/>
        </p:nvSpPr>
        <p:spPr>
          <a:xfrm>
            <a:off x="5302250" y="1170934"/>
            <a:ext cx="2912246" cy="330505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